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925" r:id="rId5"/>
  </p:sldMasterIdLst>
  <p:notesMasterIdLst>
    <p:notesMasterId r:id="rId50"/>
  </p:notesMasterIdLst>
  <p:handoutMasterIdLst>
    <p:handoutMasterId r:id="rId51"/>
  </p:handoutMasterIdLst>
  <p:sldIdLst>
    <p:sldId id="261" r:id="rId6"/>
    <p:sldId id="257" r:id="rId7"/>
    <p:sldId id="268" r:id="rId8"/>
    <p:sldId id="306" r:id="rId9"/>
    <p:sldId id="265"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307"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267" r:id="rId48"/>
    <p:sldId id="266" r:id="rId4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16">
          <p15:clr>
            <a:srgbClr val="A4A3A4"/>
          </p15:clr>
        </p15:guide>
        <p15:guide id="2" pos="2880">
          <p15:clr>
            <a:srgbClr val="A4A3A4"/>
          </p15:clr>
        </p15:guide>
        <p15:guide id="3" orient="horz" pos="1619">
          <p15:clr>
            <a:srgbClr val="A4A3A4"/>
          </p15:clr>
        </p15:guide>
      </p15:sldGuideLst>
    </p:ext>
    <p:ext uri="{2D200454-40CA-4A62-9FC3-DE9A4176ACB9}">
      <p15:notesGuideLst xmlns="" xmlns:p15="http://schemas.microsoft.com/office/powerpoint/2012/main">
        <p15:guide id="1" orient="horz" pos="2881">
          <p15:clr>
            <a:srgbClr val="A4A3A4"/>
          </p15:clr>
        </p15:guide>
        <p15:guide id="2" pos="2160">
          <p15:clr>
            <a:srgbClr val="A4A3A4"/>
          </p15:clr>
        </p15:guide>
        <p15:guide id="3" orient="horz" pos="287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256A"/>
    <a:srgbClr val="1F344C"/>
    <a:srgbClr val="DB812E"/>
    <a:srgbClr val="C6234C"/>
    <a:srgbClr val="00A581"/>
    <a:srgbClr val="BD3B55"/>
    <a:srgbClr val="294665"/>
    <a:srgbClr val="19BBB7"/>
    <a:srgbClr val="08649C"/>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32" autoAdjust="0"/>
    <p:restoredTop sz="86381" autoAdjust="0"/>
  </p:normalViewPr>
  <p:slideViewPr>
    <p:cSldViewPr snapToGrid="0" snapToObjects="1" showGuides="1">
      <p:cViewPr varScale="1">
        <p:scale>
          <a:sx n="70" d="100"/>
          <a:sy n="70" d="100"/>
        </p:scale>
        <p:origin x="-90" y="-930"/>
      </p:cViewPr>
      <p:guideLst>
        <p:guide orient="horz" pos="1616"/>
        <p:guide orient="horz" pos="1619"/>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p:scale>
          <a:sx n="160" d="100"/>
          <a:sy n="160" d="100"/>
        </p:scale>
        <p:origin x="6264" y="208"/>
      </p:cViewPr>
      <p:guideLst>
        <p:guide orient="horz" pos="2881"/>
        <p:guide orient="horz" pos="2876"/>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4245997" y="8690163"/>
            <a:ext cx="2464904" cy="33855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dirty="0">
                <a:solidFill>
                  <a:srgbClr val="1F344C"/>
                </a:solidFill>
                <a:latin typeface="+mj-lt"/>
              </a:rPr>
              <a:t>SAS</a:t>
            </a:r>
            <a:r>
              <a:rPr lang="en-US" sz="1400" kern="1200" baseline="30000" dirty="0">
                <a:solidFill>
                  <a:srgbClr val="1F344C"/>
                </a:solidFill>
                <a:effectLst/>
                <a:latin typeface="+mj-lt"/>
                <a:ea typeface="+mn-ea"/>
                <a:cs typeface="+mn-cs"/>
              </a:rPr>
              <a:t>®</a:t>
            </a:r>
            <a:r>
              <a:rPr lang="en-US" sz="1600" dirty="0">
                <a:solidFill>
                  <a:srgbClr val="1F344C"/>
                </a:solidFill>
                <a:latin typeface="+mj-lt"/>
              </a:rPr>
              <a:t> </a:t>
            </a:r>
            <a:r>
              <a:rPr lang="en-US" sz="1600" b="1" dirty="0">
                <a:solidFill>
                  <a:srgbClr val="1F344C"/>
                </a:solidFill>
                <a:latin typeface="+mj-lt"/>
              </a:rPr>
              <a:t>GLOBAL FORUM </a:t>
            </a:r>
            <a:r>
              <a:rPr lang="en-US" sz="1600" dirty="0">
                <a:solidFill>
                  <a:srgbClr val="1F344C"/>
                </a:solidFill>
                <a:latin typeface="+mj-lt"/>
              </a:rPr>
              <a:t>2019</a:t>
            </a:r>
          </a:p>
        </p:txBody>
      </p:sp>
      <p:sp>
        <p:nvSpPr>
          <p:cNvPr id="5" name="Rectangle 4"/>
          <p:cNvSpPr/>
          <p:nvPr/>
        </p:nvSpPr>
        <p:spPr>
          <a:xfrm>
            <a:off x="305930" y="8728635"/>
            <a:ext cx="659155" cy="261610"/>
          </a:xfrm>
          <a:prstGeom prst="rect">
            <a:avLst/>
          </a:prstGeom>
        </p:spPr>
        <p:txBody>
          <a:bodyPr wrap="none">
            <a:spAutoFit/>
          </a:bodyPr>
          <a:lstStyle/>
          <a:p>
            <a:pPr algn="l" defTabSz="182880"/>
            <a:r>
              <a:rPr lang="en-US" sz="1100" dirty="0">
                <a:solidFill>
                  <a:schemeClr val="tx2"/>
                </a:solidFill>
              </a:rPr>
              <a:t>Page </a:t>
            </a:r>
            <a:fld id="{114C7B2E-8ACE-7A49-BC19-183EB2D79019}" type="slidenum">
              <a:rPr lang="en-US" sz="1100" smtClean="0">
                <a:solidFill>
                  <a:schemeClr val="tx2"/>
                </a:solidFill>
              </a:rPr>
              <a:pPr algn="l" defTabSz="182880"/>
              <a:t>‹#›</a:t>
            </a:fld>
            <a:endParaRPr lang="en-US" sz="1100" dirty="0">
              <a:solidFill>
                <a:schemeClr val="tx2"/>
              </a:solidFill>
            </a:endParaRPr>
          </a:p>
        </p:txBody>
      </p:sp>
    </p:spTree>
    <p:extLst>
      <p:ext uri="{BB962C8B-B14F-4D97-AF65-F5344CB8AC3E}">
        <p14:creationId xmlns:p14="http://schemas.microsoft.com/office/powerpoint/2010/main" val="28230595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1"/>
          <p:cNvSpPr>
            <a:spLocks noGrp="1" noRot="1" noChangeAspect="1"/>
          </p:cNvSpPr>
          <p:nvPr>
            <p:ph type="sldImg" idx="2"/>
          </p:nvPr>
        </p:nvSpPr>
        <p:spPr>
          <a:xfrm>
            <a:off x="641097" y="1161288"/>
            <a:ext cx="5575807" cy="3136392"/>
          </a:xfrm>
          <a:prstGeom prst="rect">
            <a:avLst/>
          </a:prstGeom>
          <a:noFill/>
          <a:ln w="12700">
            <a:solidFill>
              <a:schemeClr val="bg1">
                <a:lumMod val="85000"/>
              </a:schemeClr>
            </a:solidFill>
          </a:ln>
        </p:spPr>
        <p:txBody>
          <a:bodyPr vert="horz" lIns="91440" tIns="45720" rIns="91440" bIns="45720" rtlCol="0" anchor="ctr"/>
          <a:lstStyle/>
          <a:p>
            <a:endParaRPr lang="en-US" dirty="0"/>
          </a:p>
        </p:txBody>
      </p:sp>
      <p:sp>
        <p:nvSpPr>
          <p:cNvPr id="5" name="Notes Placeholder 2"/>
          <p:cNvSpPr>
            <a:spLocks noGrp="1"/>
          </p:cNvSpPr>
          <p:nvPr>
            <p:ph type="body" sz="quarter" idx="3"/>
          </p:nvPr>
        </p:nvSpPr>
        <p:spPr>
          <a:xfrm>
            <a:off x="635508" y="4471416"/>
            <a:ext cx="5586984" cy="4105656"/>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8" name="TextBox 7"/>
          <p:cNvSpPr txBox="1"/>
          <p:nvPr/>
        </p:nvSpPr>
        <p:spPr>
          <a:xfrm>
            <a:off x="4245997" y="8690163"/>
            <a:ext cx="2464904" cy="33855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dirty="0">
                <a:solidFill>
                  <a:srgbClr val="1F344C"/>
                </a:solidFill>
                <a:latin typeface="+mj-lt"/>
              </a:rPr>
              <a:t>SAS</a:t>
            </a:r>
            <a:r>
              <a:rPr lang="en-US" sz="1400" kern="1200" baseline="30000" dirty="0">
                <a:solidFill>
                  <a:srgbClr val="1F344C"/>
                </a:solidFill>
                <a:effectLst/>
                <a:latin typeface="+mj-lt"/>
                <a:ea typeface="+mn-ea"/>
                <a:cs typeface="+mn-cs"/>
              </a:rPr>
              <a:t>®</a:t>
            </a:r>
            <a:r>
              <a:rPr lang="en-US" sz="1600" dirty="0">
                <a:solidFill>
                  <a:srgbClr val="1F344C"/>
                </a:solidFill>
                <a:latin typeface="+mj-lt"/>
              </a:rPr>
              <a:t> </a:t>
            </a:r>
            <a:r>
              <a:rPr lang="en-US" sz="1600" b="1" dirty="0">
                <a:solidFill>
                  <a:srgbClr val="1F344C"/>
                </a:solidFill>
                <a:latin typeface="+mj-lt"/>
              </a:rPr>
              <a:t>GLOBAL FORUM </a:t>
            </a:r>
            <a:r>
              <a:rPr lang="en-US" sz="1600" dirty="0">
                <a:solidFill>
                  <a:srgbClr val="1F344C"/>
                </a:solidFill>
                <a:latin typeface="+mj-lt"/>
              </a:rPr>
              <a:t>2019</a:t>
            </a:r>
          </a:p>
        </p:txBody>
      </p:sp>
      <p:sp>
        <p:nvSpPr>
          <p:cNvPr id="3" name="Rectangle 2"/>
          <p:cNvSpPr/>
          <p:nvPr/>
        </p:nvSpPr>
        <p:spPr>
          <a:xfrm>
            <a:off x="305930" y="8728635"/>
            <a:ext cx="659155" cy="261610"/>
          </a:xfrm>
          <a:prstGeom prst="rect">
            <a:avLst/>
          </a:prstGeom>
        </p:spPr>
        <p:txBody>
          <a:bodyPr wrap="none">
            <a:spAutoFit/>
          </a:bodyPr>
          <a:lstStyle/>
          <a:p>
            <a:pPr algn="l" defTabSz="182880"/>
            <a:r>
              <a:rPr lang="en-US" sz="1100" dirty="0">
                <a:solidFill>
                  <a:schemeClr val="tx2"/>
                </a:solidFill>
              </a:rPr>
              <a:t>Page </a:t>
            </a:r>
            <a:fld id="{114C7B2E-8ACE-7A49-BC19-183EB2D79019}" type="slidenum">
              <a:rPr lang="en-US" sz="1100" smtClean="0">
                <a:solidFill>
                  <a:schemeClr val="tx2"/>
                </a:solidFill>
              </a:rPr>
              <a:pPr algn="l" defTabSz="182880"/>
              <a:t>‹#›</a:t>
            </a:fld>
            <a:endParaRPr lang="en-US" sz="1100" dirty="0">
              <a:solidFill>
                <a:schemeClr val="tx2"/>
              </a:solidFill>
            </a:endParaRPr>
          </a:p>
        </p:txBody>
      </p:sp>
    </p:spTree>
    <p:extLst>
      <p:ext uri="{BB962C8B-B14F-4D97-AF65-F5344CB8AC3E}">
        <p14:creationId xmlns:p14="http://schemas.microsoft.com/office/powerpoint/2010/main" val="323604440"/>
      </p:ext>
    </p:extLst>
  </p:cSld>
  <p:clrMap bg1="lt1" tx1="dk1" bg2="lt2" tx2="dk2" accent1="accent1" accent2="accent2" accent3="accent3" accent4="accent4" accent5="accent5" accent6="accent6" hlink="hlink" folHlink="folHlink"/>
  <p:hf hdr="0" ftr="0" dt="0"/>
  <p:notesStyle>
    <a:lvl1pPr marL="171450" indent="-182880" algn="l" defTabSz="365760" rtl="0" eaLnBrk="1" latinLnBrk="0" hangingPunct="1">
      <a:lnSpc>
        <a:spcPct val="85000"/>
      </a:lnSpc>
      <a:spcBef>
        <a:spcPts val="800"/>
      </a:spcBef>
      <a:buClr>
        <a:schemeClr val="tx1"/>
      </a:buClr>
      <a:buSzPct val="80000"/>
      <a:buFont typeface="Arial" charset="0"/>
      <a:buChar char="•"/>
      <a:defRPr sz="1200" kern="1200" baseline="0">
        <a:solidFill>
          <a:schemeClr val="tx1"/>
        </a:solidFill>
        <a:effectLst/>
        <a:latin typeface="+mn-lt"/>
        <a:ea typeface="+mn-ea"/>
        <a:cs typeface="Arial" pitchFamily="34" charset="0"/>
      </a:defRPr>
    </a:lvl1pPr>
    <a:lvl2pPr marL="342900" indent="-182880" algn="l" defTabSz="365760" rtl="0" eaLnBrk="1" latinLnBrk="0" hangingPunct="1">
      <a:lnSpc>
        <a:spcPct val="85000"/>
      </a:lnSpc>
      <a:spcBef>
        <a:spcPts val="800"/>
      </a:spcBef>
      <a:buClr>
        <a:schemeClr val="tx1">
          <a:lumMod val="65000"/>
          <a:lumOff val="35000"/>
        </a:schemeClr>
      </a:buClr>
      <a:buSzPct val="80000"/>
      <a:buFont typeface="Arial" charset="0"/>
      <a:buChar char="•"/>
      <a:tabLst/>
      <a:defRPr sz="1200" kern="1200" baseline="0">
        <a:solidFill>
          <a:schemeClr val="tx1"/>
        </a:solidFill>
        <a:latin typeface="+mn-lt"/>
        <a:ea typeface="+mn-ea"/>
        <a:cs typeface="Arial" pitchFamily="34" charset="0"/>
      </a:defRPr>
    </a:lvl2pPr>
    <a:lvl3pPr marL="515938" indent="-182880" algn="l" defTabSz="365760" rtl="0" eaLnBrk="1" latinLnBrk="0" hangingPunct="1">
      <a:lnSpc>
        <a:spcPct val="85000"/>
      </a:lnSpc>
      <a:spcBef>
        <a:spcPts val="800"/>
      </a:spcBef>
      <a:buClr>
        <a:schemeClr val="tx1">
          <a:lumMod val="65000"/>
          <a:lumOff val="35000"/>
        </a:schemeClr>
      </a:buClr>
      <a:buSzPct val="100000"/>
      <a:buFont typeface="Calibri" panose="020F0502020204030204" pitchFamily="34" charset="0"/>
      <a:buChar char="-"/>
      <a:tabLst/>
      <a:defRPr sz="1200" kern="1200" baseline="0">
        <a:solidFill>
          <a:schemeClr val="tx1"/>
        </a:solidFill>
        <a:latin typeface="+mn-lt"/>
        <a:ea typeface="+mn-ea"/>
        <a:cs typeface="Arial" pitchFamily="34" charset="0"/>
      </a:defRPr>
    </a:lvl3pPr>
    <a:lvl4pPr marL="688975" indent="-173038" algn="l" defTabSz="685800" rtl="0" eaLnBrk="1" latinLnBrk="0" hangingPunct="1">
      <a:lnSpc>
        <a:spcPct val="100000"/>
      </a:lnSpc>
      <a:buClr>
        <a:schemeClr val="tx1">
          <a:lumMod val="65000"/>
          <a:lumOff val="35000"/>
        </a:schemeClr>
      </a:buClr>
      <a:buSzPct val="80000"/>
      <a:buFont typeface="Arial" charset="0"/>
      <a:buChar char="•"/>
      <a:tabLst/>
      <a:defRPr sz="1200" kern="1200" baseline="0">
        <a:solidFill>
          <a:schemeClr val="tx1">
            <a:lumMod val="65000"/>
            <a:lumOff val="35000"/>
          </a:schemeClr>
        </a:solidFill>
        <a:latin typeface="+mn-lt"/>
        <a:ea typeface="+mn-ea"/>
        <a:cs typeface="Arial" pitchFamily="34" charset="0"/>
      </a:defRPr>
    </a:lvl4pPr>
    <a:lvl5pPr marL="860425" indent="-165100" algn="l" defTabSz="685800" rtl="0" eaLnBrk="1" latinLnBrk="0" hangingPunct="1">
      <a:lnSpc>
        <a:spcPct val="100000"/>
      </a:lnSpc>
      <a:buClr>
        <a:schemeClr val="tx1">
          <a:lumMod val="65000"/>
          <a:lumOff val="35000"/>
        </a:schemeClr>
      </a:buClr>
      <a:buSzPct val="80000"/>
      <a:buFont typeface="Arial" charset="0"/>
      <a:buChar char="•"/>
      <a:tabLst/>
      <a:defRPr sz="1200" kern="1200" baseline="0">
        <a:solidFill>
          <a:schemeClr val="tx1">
            <a:lumMod val="65000"/>
            <a:lumOff val="35000"/>
          </a:schemeClr>
        </a:solidFill>
        <a:latin typeface="+mn-lt"/>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8186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0" y="4965552"/>
            <a:ext cx="91440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00" dirty="0">
                <a:solidFill>
                  <a:schemeClr val="bg1">
                    <a:lumMod val="50000"/>
                  </a:schemeClr>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pPr algn="ctr"/>
            <a:endParaRPr lang="en-US" sz="500" dirty="0">
              <a:solidFill>
                <a:schemeClr val="bg1">
                  <a:lumMod val="50000"/>
                </a:schemeClr>
              </a:solidFill>
            </a:endParaRPr>
          </a:p>
        </p:txBody>
      </p:sp>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ent Dark">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bg1"/>
                </a:solidFill>
              </a:defRPr>
            </a:lvl1pPr>
          </a:lstStyle>
          <a:p>
            <a:r>
              <a:rPr lang="en-US" dirty="0"/>
              <a:t>Click to Edit Title</a:t>
            </a:r>
          </a:p>
        </p:txBody>
      </p:sp>
      <p:sp>
        <p:nvSpPr>
          <p:cNvPr id="4" name="Content Placeholder 3"/>
          <p:cNvSpPr>
            <a:spLocks noGrp="1"/>
          </p:cNvSpPr>
          <p:nvPr>
            <p:ph sz="quarter" idx="11" hasCustomPrompt="1"/>
          </p:nvPr>
        </p:nvSpPr>
        <p:spPr>
          <a:xfrm>
            <a:off x="626364" y="773321"/>
            <a:ext cx="7891272" cy="3885991"/>
          </a:xfrm>
        </p:spPr>
        <p:txBody>
          <a:bodyPr wrap="square" anchor="t" anchorCtr="0">
            <a:normAutofit/>
          </a:bodyPr>
          <a:lstStyle>
            <a:lvl1pPr>
              <a:buClr>
                <a:schemeClr val="bg1"/>
              </a:buClr>
              <a:defRPr baseline="0">
                <a:solidFill>
                  <a:schemeClr val="bg1"/>
                </a:solidFill>
              </a:defRPr>
            </a:lvl1pPr>
            <a:lvl2pPr>
              <a:buClr>
                <a:schemeClr val="bg1"/>
              </a:buClr>
              <a:defRPr baseline="0">
                <a:solidFill>
                  <a:schemeClr val="bg1"/>
                </a:solidFill>
              </a:defRPr>
            </a:lvl2pPr>
            <a:lvl3pPr>
              <a:buClr>
                <a:schemeClr val="bg1"/>
              </a:buClr>
              <a:defRPr baseline="0">
                <a:solidFill>
                  <a:schemeClr val="bg1"/>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Box 4"/>
          <p:cNvSpPr txBox="1"/>
          <p:nvPr userDrawn="1"/>
        </p:nvSpPr>
        <p:spPr>
          <a:xfrm>
            <a:off x="0" y="4965552"/>
            <a:ext cx="91440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00" dirty="0">
                <a:solidFill>
                  <a:schemeClr val="bg1">
                    <a:lumMod val="50000"/>
                  </a:schemeClr>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pPr algn="ctr"/>
            <a:endParaRPr lang="en-US" sz="500" dirty="0">
              <a:solidFill>
                <a:schemeClr val="bg1">
                  <a:lumMod val="50000"/>
                </a:schemeClr>
              </a:solidFill>
            </a:endParaRPr>
          </a:p>
        </p:txBody>
      </p:sp>
      <p:sp>
        <p:nvSpPr>
          <p:cNvPr id="7" name="TextBox 6"/>
          <p:cNvSpPr txBox="1"/>
          <p:nvPr userDrawn="1"/>
        </p:nvSpPr>
        <p:spPr>
          <a:xfrm>
            <a:off x="8489992" y="53524"/>
            <a:ext cx="654008" cy="276999"/>
          </a:xfrm>
          <a:prstGeom prst="rect">
            <a:avLst/>
          </a:prstGeom>
          <a:noFill/>
        </p:spPr>
        <p:txBody>
          <a:bodyPr wrap="square" rtlCol="0">
            <a:spAutoFit/>
          </a:bodyPr>
          <a:lstStyle/>
          <a:p>
            <a:r>
              <a:rPr lang="en-US" sz="1200" b="1" dirty="0">
                <a:solidFill>
                  <a:schemeClr val="bg1"/>
                </a:solidFill>
              </a:rPr>
              <a:t>#SASGF</a:t>
            </a:r>
          </a:p>
        </p:txBody>
      </p:sp>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AS Closing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0" y="4965552"/>
            <a:ext cx="91440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00" dirty="0">
                <a:solidFill>
                  <a:schemeClr val="bg1">
                    <a:lumMod val="50000"/>
                  </a:schemeClr>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pPr algn="ctr"/>
            <a:endParaRPr lang="en-US" sz="500" dirty="0">
              <a:solidFill>
                <a:schemeClr val="bg1">
                  <a:lumMod val="50000"/>
                </a:schemeClr>
              </a:solidFill>
            </a:endParaRPr>
          </a:p>
        </p:txBody>
      </p:sp>
    </p:spTree>
    <p:extLst>
      <p:ext uri="{BB962C8B-B14F-4D97-AF65-F5344CB8AC3E}">
        <p14:creationId xmlns:p14="http://schemas.microsoft.com/office/powerpoint/2010/main" val="6458494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Image Onl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672728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Midn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2998"/>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5" name="TextBox 4"/>
          <p:cNvSpPr txBox="1"/>
          <p:nvPr userDrawn="1"/>
        </p:nvSpPr>
        <p:spPr>
          <a:xfrm>
            <a:off x="54504" y="4965552"/>
            <a:ext cx="91440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00" dirty="0">
                <a:solidFill>
                  <a:schemeClr val="bg1">
                    <a:lumMod val="50000"/>
                  </a:schemeClr>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pPr algn="ctr"/>
            <a:endParaRPr lang="en-US" sz="500" dirty="0">
              <a:solidFill>
                <a:schemeClr val="bg1">
                  <a:lumMod val="50000"/>
                </a:schemeClr>
              </a:solidFill>
            </a:endParaRPr>
          </a:p>
        </p:txBody>
      </p:sp>
    </p:spTree>
    <p:extLst>
      <p:ext uri="{BB962C8B-B14F-4D97-AF65-F5344CB8AC3E}">
        <p14:creationId xmlns:p14="http://schemas.microsoft.com/office/powerpoint/2010/main" val="7637230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Col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2998"/>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5" name="TextBox 4"/>
          <p:cNvSpPr txBox="1"/>
          <p:nvPr userDrawn="1"/>
        </p:nvSpPr>
        <p:spPr>
          <a:xfrm>
            <a:off x="54504" y="4965552"/>
            <a:ext cx="91440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00" dirty="0">
                <a:solidFill>
                  <a:schemeClr val="bg1">
                    <a:lumMod val="50000"/>
                  </a:schemeClr>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pPr algn="ctr"/>
            <a:endParaRPr lang="en-US" sz="500" dirty="0">
              <a:solidFill>
                <a:schemeClr val="bg1">
                  <a:lumMod val="50000"/>
                </a:schemeClr>
              </a:solidFill>
            </a:endParaRPr>
          </a:p>
        </p:txBody>
      </p:sp>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rgbClr val="71256A"/>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626364" y="1016459"/>
            <a:ext cx="7891272" cy="3642853"/>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Tree>
    <p:extLst>
      <p:ext uri="{BB962C8B-B14F-4D97-AF65-F5344CB8AC3E}">
        <p14:creationId xmlns:p14="http://schemas.microsoft.com/office/powerpoint/2010/main" val="13082612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resen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rgbClr val="71256A"/>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626364" y="1016459"/>
            <a:ext cx="7891272" cy="3642853"/>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626364" y="640080"/>
            <a:ext cx="7891272" cy="274320"/>
          </a:xfrm>
        </p:spPr>
        <p:txBody>
          <a:bodyPr wrap="square" anchor="ctr" anchorCtr="0">
            <a:noAutofit/>
          </a:bodyPr>
          <a:lstStyle>
            <a:lvl1pPr marL="0" indent="0" algn="ctr">
              <a:lnSpc>
                <a:spcPct val="100000"/>
              </a:lnSpc>
              <a:spcBef>
                <a:spcPts val="0"/>
              </a:spcBef>
              <a:buFont typeface="Arial" pitchFamily="34" charset="0"/>
              <a:buNone/>
              <a:defRPr sz="2200" b="0" cap="none" baseline="0">
                <a:solidFill>
                  <a:srgbClr val="71256A"/>
                </a:solidFill>
                <a:latin typeface="+mj-lt"/>
              </a:defRPr>
            </a:lvl1pPr>
          </a:lstStyle>
          <a:p>
            <a:pPr lvl="0"/>
            <a:r>
              <a:rPr lang="en-US" dirty="0"/>
              <a:t>Click to edit subtitle</a:t>
            </a:r>
          </a:p>
        </p:txBody>
      </p:sp>
    </p:spTree>
    <p:extLst>
      <p:ext uri="{BB962C8B-B14F-4D97-AF65-F5344CB8AC3E}">
        <p14:creationId xmlns:p14="http://schemas.microsoft.com/office/powerpoint/2010/main" val="19183242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baseline="0">
                <a:solidFill>
                  <a:schemeClr val="tx2"/>
                </a:solidFill>
              </a:defRPr>
            </a:lvl1pPr>
          </a:lstStyle>
          <a:p>
            <a:r>
              <a:rPr lang="en-US" dirty="0"/>
              <a:t>Click to Edit Title</a:t>
            </a:r>
          </a:p>
        </p:txBody>
      </p:sp>
    </p:spTree>
    <p:extLst>
      <p:ext uri="{BB962C8B-B14F-4D97-AF65-F5344CB8AC3E}">
        <p14:creationId xmlns:p14="http://schemas.microsoft.com/office/powerpoint/2010/main" val="8590694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dnight header bar">
    <p:spTree>
      <p:nvGrpSpPr>
        <p:cNvPr id="1" name=""/>
        <p:cNvGrpSpPr/>
        <p:nvPr/>
      </p:nvGrpSpPr>
      <p:grpSpPr>
        <a:xfrm>
          <a:off x="0" y="0"/>
          <a:ext cx="0" cy="0"/>
          <a:chOff x="0" y="0"/>
          <a:chExt cx="0" cy="0"/>
        </a:xfrm>
      </p:grpSpPr>
      <p:sp>
        <p:nvSpPr>
          <p:cNvPr id="8" name="Rectangle 7"/>
          <p:cNvSpPr/>
          <p:nvPr userDrawn="1"/>
        </p:nvSpPr>
        <p:spPr>
          <a:xfrm>
            <a:off x="0" y="0"/>
            <a:ext cx="9144000" cy="7581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p:cNvSpPr>
            <a:spLocks noGrp="1"/>
          </p:cNvSpPr>
          <p:nvPr>
            <p:ph type="title" hasCustomPrompt="1"/>
          </p:nvPr>
        </p:nvSpPr>
        <p:spPr>
          <a:xfrm>
            <a:off x="626364" y="155688"/>
            <a:ext cx="7891272" cy="457200"/>
          </a:xfrm>
        </p:spPr>
        <p:txBody>
          <a:bodyPr anchor="ctr" anchorCtr="0">
            <a:noAutofit/>
          </a:bodyPr>
          <a:lstStyle>
            <a:lvl1pPr algn="ctr">
              <a:defRPr baseline="0">
                <a:solidFill>
                  <a:schemeClr val="bg1"/>
                </a:solidFill>
              </a:defRPr>
            </a:lvl1pPr>
          </a:lstStyle>
          <a:p>
            <a:r>
              <a:rPr lang="en-US" dirty="0"/>
              <a:t>Click to Edit Title</a:t>
            </a:r>
          </a:p>
        </p:txBody>
      </p:sp>
      <p:sp>
        <p:nvSpPr>
          <p:cNvPr id="5" name="Text Placeholder 2"/>
          <p:cNvSpPr>
            <a:spLocks noGrp="1"/>
          </p:cNvSpPr>
          <p:nvPr>
            <p:ph type="body" sz="quarter" idx="11" hasCustomPrompt="1"/>
          </p:nvPr>
        </p:nvSpPr>
        <p:spPr>
          <a:xfrm flipH="1">
            <a:off x="626364" y="969461"/>
            <a:ext cx="7891272" cy="274320"/>
          </a:xfrm>
        </p:spPr>
        <p:txBody>
          <a:bodyPr wrap="square" anchor="ctr" anchorCtr="0">
            <a:noAutofit/>
          </a:bodyPr>
          <a:lstStyle>
            <a:lvl1pPr marL="0" indent="0" algn="ctr">
              <a:lnSpc>
                <a:spcPct val="100000"/>
              </a:lnSpc>
              <a:spcBef>
                <a:spcPts val="0"/>
              </a:spcBef>
              <a:buFont typeface="Arial" pitchFamily="34" charset="0"/>
              <a:buNone/>
              <a:defRPr sz="2200" b="0" cap="none" baseline="0">
                <a:solidFill>
                  <a:srgbClr val="71256A"/>
                </a:solidFill>
                <a:latin typeface="+mj-lt"/>
              </a:defRPr>
            </a:lvl1pPr>
          </a:lstStyle>
          <a:p>
            <a:pPr lvl="0"/>
            <a:r>
              <a:rPr lang="en-US" dirty="0"/>
              <a:t>Click to edit subtitle</a:t>
            </a:r>
          </a:p>
        </p:txBody>
      </p:sp>
      <p:sp>
        <p:nvSpPr>
          <p:cNvPr id="6" name="Content Placeholder 3"/>
          <p:cNvSpPr>
            <a:spLocks noGrp="1"/>
          </p:cNvSpPr>
          <p:nvPr>
            <p:ph sz="quarter" idx="12" hasCustomPrompt="1"/>
          </p:nvPr>
        </p:nvSpPr>
        <p:spPr>
          <a:xfrm>
            <a:off x="626364" y="1362752"/>
            <a:ext cx="7891272" cy="3358896"/>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9" name="TextBox 8"/>
          <p:cNvSpPr txBox="1"/>
          <p:nvPr userDrawn="1"/>
        </p:nvSpPr>
        <p:spPr>
          <a:xfrm>
            <a:off x="8489992" y="53524"/>
            <a:ext cx="654008" cy="276999"/>
          </a:xfrm>
          <a:prstGeom prst="rect">
            <a:avLst/>
          </a:prstGeom>
          <a:noFill/>
        </p:spPr>
        <p:txBody>
          <a:bodyPr wrap="square" rtlCol="0">
            <a:spAutoFit/>
          </a:bodyPr>
          <a:lstStyle/>
          <a:p>
            <a:r>
              <a:rPr lang="en-US" sz="1200" b="1" dirty="0">
                <a:solidFill>
                  <a:schemeClr val="bg1"/>
                </a:solidFill>
              </a:rPr>
              <a:t>#SASGF</a:t>
            </a:r>
          </a:p>
        </p:txBody>
      </p:sp>
    </p:spTree>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627641"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rgbClr val="71256A"/>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627641" y="1014984"/>
            <a:ext cx="3886200" cy="3639312"/>
          </a:xfrm>
        </p:spPr>
        <p:txBody>
          <a:bodyPr wrap="square" anchor="t" anchorCtr="0">
            <a:normAutofit/>
          </a:bodyPr>
          <a:lstStyle>
            <a:lvl1pPr>
              <a:defRPr sz="2400" baseline="0">
                <a:solidFill>
                  <a:schemeClr val="tx2"/>
                </a:solidFill>
                <a:latin typeface="+mn-lt"/>
              </a:defRPr>
            </a:lvl1pPr>
            <a:lvl2pPr>
              <a:defRPr sz="2000" baseline="0">
                <a:latin typeface="+mn-lt"/>
              </a:defRPr>
            </a:lvl2pPr>
            <a:lvl3pPr>
              <a:defRPr sz="1600" baseline="0">
                <a:latin typeface="+mn-lt"/>
              </a:defRPr>
            </a:lvl3pPr>
            <a:lvl4pPr>
              <a:defRPr sz="1200" baseline="0">
                <a:latin typeface="+mj-lt"/>
              </a:defRPr>
            </a:lvl4pPr>
            <a:lvl5pPr>
              <a:defRPr sz="1000" baseline="0">
                <a:latin typeface="+mj-lt"/>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8" name="Content Placeholder 3"/>
          <p:cNvSpPr>
            <a:spLocks noGrp="1"/>
          </p:cNvSpPr>
          <p:nvPr>
            <p:ph sz="quarter" idx="10" hasCustomPrompt="1"/>
          </p:nvPr>
        </p:nvSpPr>
        <p:spPr>
          <a:xfrm>
            <a:off x="4631436" y="1014984"/>
            <a:ext cx="3886200" cy="3639312"/>
          </a:xfrm>
        </p:spPr>
        <p:txBody>
          <a:bodyPr wrap="square" anchor="t" anchorCtr="0">
            <a:normAutofit/>
          </a:bodyPr>
          <a:lstStyle>
            <a:lvl1pPr>
              <a:defRPr sz="2400" baseline="0">
                <a:solidFill>
                  <a:schemeClr val="tx2"/>
                </a:solidFill>
                <a:latin typeface="+mn-lt"/>
              </a:defRPr>
            </a:lvl1pPr>
            <a:lvl2pPr>
              <a:defRPr sz="2000" baseline="0">
                <a:latin typeface="+mn-lt"/>
              </a:defRPr>
            </a:lvl2pPr>
            <a:lvl3pPr>
              <a:defRPr sz="1600" baseline="0">
                <a:latin typeface="+mn-lt"/>
              </a:defRPr>
            </a:lvl3pPr>
            <a:lvl4pPr>
              <a:defRPr sz="1200" baseline="0">
                <a:latin typeface="+mj-lt"/>
              </a:defRPr>
            </a:lvl4pPr>
            <a:lvl5pPr>
              <a:defRPr sz="1000" baseline="0">
                <a:latin typeface="+mj-lt"/>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Tree>
    <p:extLst>
      <p:ext uri="{BB962C8B-B14F-4D97-AF65-F5344CB8AC3E}">
        <p14:creationId xmlns:p14="http://schemas.microsoft.com/office/powerpoint/2010/main" val="259413158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626364" y="192024"/>
            <a:ext cx="7891272" cy="457200"/>
          </a:xfrm>
          <a:prstGeom prst="rect">
            <a:avLst/>
          </a:prstGeom>
        </p:spPr>
        <p:txBody>
          <a:bodyPr vert="horz" wrap="square" lIns="91440" tIns="45720" rIns="91440" bIns="45720" rtlCol="0" anchor="ctr" anchorCtr="0">
            <a:noAutofit/>
          </a:bodyPr>
          <a:lstStyle/>
          <a:p>
            <a:pPr lvl="0"/>
            <a:r>
              <a:rPr lang="en-US" dirty="0"/>
              <a:t>Click to edit Master title style</a:t>
            </a:r>
          </a:p>
        </p:txBody>
      </p:sp>
      <p:sp>
        <p:nvSpPr>
          <p:cNvPr id="3" name="Text Placeholder 2"/>
          <p:cNvSpPr>
            <a:spLocks noGrp="1"/>
          </p:cNvSpPr>
          <p:nvPr>
            <p:ph type="body" idx="1"/>
          </p:nvPr>
        </p:nvSpPr>
        <p:spPr>
          <a:xfrm>
            <a:off x="626364" y="1014984"/>
            <a:ext cx="7891272" cy="3639312"/>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7" name="TextBox 6"/>
          <p:cNvSpPr txBox="1"/>
          <p:nvPr userDrawn="1"/>
        </p:nvSpPr>
        <p:spPr>
          <a:xfrm>
            <a:off x="0" y="20635782"/>
            <a:ext cx="37490400" cy="615553"/>
          </a:xfrm>
          <a:prstGeom prst="rect">
            <a:avLst/>
          </a:prstGeom>
          <a:noFill/>
        </p:spPr>
        <p:txBody>
          <a:bodyPr wrap="square" rtlCol="0">
            <a:spAutoFit/>
          </a:bodyPr>
          <a:lstStyle/>
          <a:p>
            <a:pPr algn="ctr"/>
            <a:r>
              <a:rPr lang="en-US" sz="1600" dirty="0">
                <a:solidFill>
                  <a:schemeClr val="bg1"/>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endParaRPr lang="en-US" sz="1800" dirty="0">
              <a:solidFill>
                <a:schemeClr val="bg1"/>
              </a:solidFill>
            </a:endParaRPr>
          </a:p>
        </p:txBody>
      </p:sp>
      <p:sp>
        <p:nvSpPr>
          <p:cNvPr id="8" name="TextBox 7"/>
          <p:cNvSpPr txBox="1"/>
          <p:nvPr userDrawn="1"/>
        </p:nvSpPr>
        <p:spPr>
          <a:xfrm>
            <a:off x="152400" y="20788182"/>
            <a:ext cx="37490400" cy="615553"/>
          </a:xfrm>
          <a:prstGeom prst="rect">
            <a:avLst/>
          </a:prstGeom>
          <a:noFill/>
        </p:spPr>
        <p:txBody>
          <a:bodyPr wrap="square" rtlCol="0">
            <a:spAutoFit/>
          </a:bodyPr>
          <a:lstStyle/>
          <a:p>
            <a:pPr algn="ctr"/>
            <a:r>
              <a:rPr lang="en-US" sz="1600" dirty="0">
                <a:solidFill>
                  <a:schemeClr val="bg1"/>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endParaRPr lang="en-US" sz="1800" dirty="0">
              <a:solidFill>
                <a:schemeClr val="bg1"/>
              </a:solidFill>
            </a:endParaRPr>
          </a:p>
        </p:txBody>
      </p:sp>
      <p:sp>
        <p:nvSpPr>
          <p:cNvPr id="4" name="TextBox 3"/>
          <p:cNvSpPr txBox="1"/>
          <p:nvPr userDrawn="1"/>
        </p:nvSpPr>
        <p:spPr>
          <a:xfrm>
            <a:off x="0" y="4965552"/>
            <a:ext cx="91440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00" dirty="0">
                <a:solidFill>
                  <a:schemeClr val="bg1">
                    <a:lumMod val="50000"/>
                  </a:schemeClr>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pPr algn="ctr"/>
            <a:endParaRPr lang="en-US" sz="500" dirty="0">
              <a:solidFill>
                <a:schemeClr val="bg1">
                  <a:lumMod val="50000"/>
                </a:schemeClr>
              </a:solidFill>
            </a:endParaRPr>
          </a:p>
        </p:txBody>
      </p:sp>
      <p:sp>
        <p:nvSpPr>
          <p:cNvPr id="12" name="TextBox 11"/>
          <p:cNvSpPr txBox="1"/>
          <p:nvPr userDrawn="1"/>
        </p:nvSpPr>
        <p:spPr>
          <a:xfrm>
            <a:off x="8489992" y="53524"/>
            <a:ext cx="654008" cy="276999"/>
          </a:xfrm>
          <a:prstGeom prst="rect">
            <a:avLst/>
          </a:prstGeom>
          <a:noFill/>
        </p:spPr>
        <p:txBody>
          <a:bodyPr wrap="square" rtlCol="0">
            <a:spAutoFit/>
          </a:bodyPr>
          <a:lstStyle/>
          <a:p>
            <a:r>
              <a:rPr lang="en-US" sz="1200" b="1" dirty="0">
                <a:solidFill>
                  <a:srgbClr val="71256A"/>
                </a:solidFill>
              </a:rPr>
              <a:t>#SASGF</a:t>
            </a:r>
          </a:p>
        </p:txBody>
      </p:sp>
    </p:spTree>
    <p:extLst>
      <p:ext uri="{BB962C8B-B14F-4D97-AF65-F5344CB8AC3E}">
        <p14:creationId xmlns:p14="http://schemas.microsoft.com/office/powerpoint/2010/main" val="524744438"/>
      </p:ext>
    </p:extLst>
  </p:cSld>
  <p:clrMap bg1="lt1" tx1="dk1" bg2="lt2" tx2="dk2" accent1="accent1" accent2="accent2" accent3="accent3" accent4="accent4" accent5="accent5" accent6="accent6" hlink="hlink" folHlink="folHlink"/>
  <p:sldLayoutIdLst>
    <p:sldLayoutId id="2147483984" r:id="rId1"/>
    <p:sldLayoutId id="2147483936" r:id="rId2"/>
    <p:sldLayoutId id="2147483983" r:id="rId3"/>
    <p:sldLayoutId id="2147483927" r:id="rId4"/>
    <p:sldLayoutId id="2147483981" r:id="rId5"/>
    <p:sldLayoutId id="2147483928" r:id="rId6"/>
    <p:sldLayoutId id="2147483929" r:id="rId7"/>
    <p:sldLayoutId id="2147483982" r:id="rId8"/>
    <p:sldLayoutId id="2147483930" r:id="rId9"/>
    <p:sldLayoutId id="2147483980" r:id="rId10"/>
    <p:sldLayoutId id="2147483935" r:id="rId11"/>
    <p:sldLayoutId id="2147483941" r:id="rId12"/>
  </p:sldLayoutIdLst>
  <p:transition>
    <p:fade/>
  </p:transition>
  <p:hf sldNum="0" hdr="0" ftr="0" dt="0"/>
  <p:txStyles>
    <p:title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p:titleStyle>
    <p:bodyStyle>
      <a:lvl1pPr marL="182880" indent="-182880" algn="l" defTabSz="365760" rtl="0" eaLnBrk="1" latinLnBrk="0" hangingPunct="1">
        <a:lnSpc>
          <a:spcPct val="85000"/>
        </a:lnSpc>
        <a:spcBef>
          <a:spcPts val="800"/>
        </a:spcBef>
        <a:spcAft>
          <a:spcPts val="0"/>
        </a:spcAft>
        <a:buClr>
          <a:schemeClr val="tx2"/>
        </a:buClr>
        <a:buSzPct val="80000"/>
        <a:buFont typeface="Arial" pitchFamily="34" charset="0"/>
        <a:buChar char="•"/>
        <a:defRPr sz="28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accent3"/>
        </a:buClr>
        <a:buSzPct val="80000"/>
        <a:buFont typeface="Arial" pitchFamily="34" charset="0"/>
        <a:buChar char="•"/>
        <a:tabLst/>
        <a:defRPr sz="2400" kern="1200" baseline="0">
          <a:solidFill>
            <a:schemeClr val="tx2"/>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2"/>
        </a:buClr>
        <a:buSzPct val="100000"/>
        <a:buFont typeface="Arial" charset="0"/>
        <a:buChar char="•"/>
        <a:defRPr sz="1800" kern="1200" baseline="0">
          <a:solidFill>
            <a:schemeClr val="tx2"/>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84792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Deficiencies</a:t>
            </a:r>
          </a:p>
        </p:txBody>
      </p:sp>
      <p:sp>
        <p:nvSpPr>
          <p:cNvPr id="5" name="Content Placeholder 3"/>
          <p:cNvSpPr txBox="1">
            <a:spLocks/>
          </p:cNvSpPr>
          <p:nvPr/>
        </p:nvSpPr>
        <p:spPr>
          <a:xfrm>
            <a:off x="3821568" y="1278082"/>
            <a:ext cx="5152311" cy="2165494"/>
          </a:xfrm>
          <a:prstGeom prst="rect">
            <a:avLst/>
          </a:prstGeom>
        </p:spPr>
        <p:txBody>
          <a:bodyPr vert="horz" wrap="square" lIns="91440" tIns="45720" rIns="91440" bIns="45720" rtlCol="0" anchor="t" anchorCtr="0">
            <a:normAutofit fontScale="92500" lnSpcReduction="10000"/>
          </a:bodyPr>
          <a:lstStyle>
            <a:lvl1pPr marL="182880" indent="-182880" algn="l" defTabSz="365760" rtl="0" eaLnBrk="1" latinLnBrk="0" hangingPunct="1">
              <a:lnSpc>
                <a:spcPct val="85000"/>
              </a:lnSpc>
              <a:spcBef>
                <a:spcPts val="800"/>
              </a:spcBef>
              <a:spcAft>
                <a:spcPts val="0"/>
              </a:spcAft>
              <a:buClr>
                <a:schemeClr val="tx2"/>
              </a:buClr>
              <a:buSzPct val="80000"/>
              <a:buFont typeface="Arial" pitchFamily="34" charset="0"/>
              <a:buChar char="•"/>
              <a:defRPr sz="28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24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Arial" charset="0"/>
              <a:buChar char="•"/>
              <a:defRPr sz="18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r>
              <a:rPr lang="en-US" smtClean="0"/>
              <a:t>Fragmented collection of files:</a:t>
            </a:r>
          </a:p>
          <a:p>
            <a:pPr lvl="1"/>
            <a:r>
              <a:rPr lang="en-US" smtClean="0"/>
              <a:t>Code, text, images, data…</a:t>
            </a:r>
          </a:p>
          <a:p>
            <a:r>
              <a:rPr lang="en-US" smtClean="0"/>
              <a:t>Communication and readability suffer</a:t>
            </a:r>
          </a:p>
          <a:p>
            <a:r>
              <a:rPr lang="en-US" smtClean="0"/>
              <a:t>Unnecessarily large distance between data and story</a:t>
            </a:r>
            <a:endParaRPr lang="en-US" dirty="0"/>
          </a:p>
        </p:txBody>
      </p:sp>
      <p:pic>
        <p:nvPicPr>
          <p:cNvPr id="6" name="Picture 5" descr="hands-putting-puzzle-pieces-together_23-2147513390.jpg"/>
          <p:cNvPicPr>
            <a:picLocks noChangeAspect="1"/>
          </p:cNvPicPr>
          <p:nvPr/>
        </p:nvPicPr>
        <p:blipFill>
          <a:blip r:embed="rId2" cstate="print"/>
          <a:stretch>
            <a:fillRect/>
          </a:stretch>
        </p:blipFill>
        <p:spPr>
          <a:xfrm>
            <a:off x="826077" y="966354"/>
            <a:ext cx="2784764" cy="2784764"/>
          </a:xfrm>
          <a:prstGeom prst="rect">
            <a:avLst/>
          </a:prstGeom>
        </p:spPr>
      </p:pic>
    </p:spTree>
    <p:extLst>
      <p:ext uri="{BB962C8B-B14F-4D97-AF65-F5344CB8AC3E}">
        <p14:creationId xmlns:p14="http://schemas.microsoft.com/office/powerpoint/2010/main" val="31163229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Does Anything Out There Work?</a:t>
            </a:r>
          </a:p>
        </p:txBody>
      </p:sp>
      <p:sp>
        <p:nvSpPr>
          <p:cNvPr id="3" name="Text Placeholder 2"/>
          <p:cNvSpPr>
            <a:spLocks noGrp="1"/>
          </p:cNvSpPr>
          <p:nvPr>
            <p:ph type="body" sz="quarter" idx="12"/>
          </p:nvPr>
        </p:nvSpPr>
        <p:spPr/>
        <p:txBody>
          <a:bodyPr/>
          <a:lstStyle/>
          <a:p>
            <a:r>
              <a:rPr lang="en-US" dirty="0"/>
              <a:t>Current </a:t>
            </a:r>
            <a:r>
              <a:rPr lang="en-US" dirty="0" smtClean="0"/>
              <a:t>Tools</a:t>
            </a:r>
            <a:endParaRPr lang="en-US" dirty="0"/>
          </a:p>
        </p:txBody>
      </p:sp>
      <p:sp>
        <p:nvSpPr>
          <p:cNvPr id="5" name="Content Placeholder 3"/>
          <p:cNvSpPr txBox="1">
            <a:spLocks/>
          </p:cNvSpPr>
          <p:nvPr/>
        </p:nvSpPr>
        <p:spPr>
          <a:xfrm>
            <a:off x="626364" y="1620982"/>
            <a:ext cx="3924854" cy="2067791"/>
          </a:xfrm>
          <a:prstGeom prst="rect">
            <a:avLst/>
          </a:prstGeom>
        </p:spPr>
        <p:txBody>
          <a:bodyPr vert="horz" wrap="square" lIns="91440" tIns="45720" rIns="91440" bIns="45720" rtlCol="0" anchor="t" anchorCtr="0">
            <a:normAutofit fontScale="92500" lnSpcReduction="20000"/>
          </a:bodyPr>
          <a:lstStyle>
            <a:lvl1pPr marL="182880" indent="-182880" algn="l" defTabSz="365760" rtl="0" eaLnBrk="1" latinLnBrk="0" hangingPunct="1">
              <a:lnSpc>
                <a:spcPct val="85000"/>
              </a:lnSpc>
              <a:spcBef>
                <a:spcPts val="800"/>
              </a:spcBef>
              <a:spcAft>
                <a:spcPts val="0"/>
              </a:spcAft>
              <a:buClr>
                <a:schemeClr val="tx2"/>
              </a:buClr>
              <a:buSzPct val="80000"/>
              <a:buFont typeface="Arial" pitchFamily="34" charset="0"/>
              <a:buChar char="•"/>
              <a:defRPr sz="28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24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Arial" charset="0"/>
              <a:buChar char="•"/>
              <a:defRPr sz="18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r>
              <a:rPr lang="en-US" smtClean="0"/>
              <a:t>Make computing easier:</a:t>
            </a:r>
          </a:p>
          <a:p>
            <a:pPr lvl="1"/>
            <a:r>
              <a:rPr lang="en-US" smtClean="0"/>
              <a:t>IDEs and editors (Emacs, Notebook++, Vim, SAS Studio, RStudio, etc.)</a:t>
            </a:r>
          </a:p>
          <a:p>
            <a:r>
              <a:rPr lang="en-US" smtClean="0"/>
              <a:t>Make report-writing easier:</a:t>
            </a:r>
          </a:p>
          <a:p>
            <a:pPr lvl="1"/>
            <a:r>
              <a:rPr lang="en-US" smtClean="0"/>
              <a:t>SAS*, RStudio, LaTeX</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650" y="1126776"/>
            <a:ext cx="2387822" cy="2155379"/>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2300" y="3229989"/>
            <a:ext cx="3403928" cy="1498601"/>
          </a:xfrm>
          <a:prstGeom prst="rect">
            <a:avLst/>
          </a:prstGeom>
        </p:spPr>
      </p:pic>
    </p:spTree>
    <p:extLst>
      <p:ext uri="{BB962C8B-B14F-4D97-AF65-F5344CB8AC3E}">
        <p14:creationId xmlns:p14="http://schemas.microsoft.com/office/powerpoint/2010/main" val="26528985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Nothing Addresses Our Needs</a:t>
            </a:r>
          </a:p>
        </p:txBody>
      </p:sp>
      <p:sp>
        <p:nvSpPr>
          <p:cNvPr id="5" name="Content Placeholder 3"/>
          <p:cNvSpPr txBox="1">
            <a:spLocks/>
          </p:cNvSpPr>
          <p:nvPr/>
        </p:nvSpPr>
        <p:spPr>
          <a:xfrm>
            <a:off x="626364" y="1016459"/>
            <a:ext cx="3945636" cy="3642853"/>
          </a:xfrm>
          <a:prstGeom prst="rect">
            <a:avLst/>
          </a:prstGeom>
        </p:spPr>
        <p:txBody>
          <a:bodyPr vert="horz" wrap="square" lIns="91440" tIns="45720" rIns="91440" bIns="45720" rtlCol="0" anchor="t" anchorCtr="0">
            <a:normAutofit fontScale="92500" lnSpcReduction="20000"/>
          </a:bodyPr>
          <a:lstStyle>
            <a:lvl1pPr marL="182880" indent="-182880" algn="l" defTabSz="365760" rtl="0" eaLnBrk="1" latinLnBrk="0" hangingPunct="1">
              <a:lnSpc>
                <a:spcPct val="85000"/>
              </a:lnSpc>
              <a:spcBef>
                <a:spcPts val="800"/>
              </a:spcBef>
              <a:spcAft>
                <a:spcPts val="0"/>
              </a:spcAft>
              <a:buClr>
                <a:schemeClr val="tx2"/>
              </a:buClr>
              <a:buSzPct val="80000"/>
              <a:buFont typeface="Arial" pitchFamily="34" charset="0"/>
              <a:buChar char="•"/>
              <a:defRPr sz="28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24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Arial" charset="0"/>
              <a:buChar char="•"/>
              <a:defRPr sz="18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r>
              <a:rPr lang="en-US" smtClean="0"/>
              <a:t>IDEs/Editors</a:t>
            </a:r>
          </a:p>
          <a:p>
            <a:pPr lvl="1"/>
            <a:r>
              <a:rPr lang="en-US" smtClean="0"/>
              <a:t>SAS Studio and Rstudio</a:t>
            </a:r>
          </a:p>
          <a:p>
            <a:pPr lvl="2"/>
            <a:r>
              <a:rPr lang="en-US" smtClean="0"/>
              <a:t>Built-in documentation</a:t>
            </a:r>
          </a:p>
          <a:p>
            <a:pPr lvl="1"/>
            <a:r>
              <a:rPr lang="en-US" smtClean="0"/>
              <a:t>Color coding, formatting, etc.</a:t>
            </a:r>
          </a:p>
          <a:p>
            <a:r>
              <a:rPr lang="en-US" smtClean="0"/>
              <a:t>Documenting</a:t>
            </a:r>
          </a:p>
          <a:p>
            <a:pPr lvl="1"/>
            <a:r>
              <a:rPr lang="en-US" smtClean="0"/>
              <a:t>Rmarkdown &amp; Report-Writing Interface</a:t>
            </a:r>
          </a:p>
          <a:p>
            <a:pPr lvl="1"/>
            <a:r>
              <a:rPr lang="en-US" smtClean="0"/>
              <a:t>Highly customizable in LaTeX</a:t>
            </a:r>
          </a:p>
          <a:p>
            <a:pPr lvl="1"/>
            <a:endParaRPr lang="en-US" smtClean="0"/>
          </a:p>
          <a:p>
            <a:pPr lvl="1" algn="ctr">
              <a:buFont typeface="Arial" pitchFamily="34" charset="0"/>
              <a:buNone/>
            </a:pPr>
            <a:r>
              <a:rPr lang="en-US" b="1" i="1" smtClean="0"/>
              <a:t>None of these integrate coding and documentation!</a:t>
            </a:r>
            <a:endParaRPr lang="en-US" b="1" i="1" dirty="0"/>
          </a:p>
        </p:txBody>
      </p:sp>
      <p:pic>
        <p:nvPicPr>
          <p:cNvPr id="6" name="Picture 5" descr="squarepegroundhole.jpg"/>
          <p:cNvPicPr>
            <a:picLocks noChangeAspect="1"/>
          </p:cNvPicPr>
          <p:nvPr/>
        </p:nvPicPr>
        <p:blipFill>
          <a:blip r:embed="rId2" cstate="print"/>
          <a:stretch>
            <a:fillRect/>
          </a:stretch>
        </p:blipFill>
        <p:spPr>
          <a:xfrm>
            <a:off x="4977245" y="881377"/>
            <a:ext cx="3065318" cy="3065318"/>
          </a:xfrm>
          <a:prstGeom prst="rect">
            <a:avLst/>
          </a:prstGeom>
        </p:spPr>
      </p:pic>
    </p:spTree>
    <p:extLst>
      <p:ext uri="{BB962C8B-B14F-4D97-AF65-F5344CB8AC3E}">
        <p14:creationId xmlns:p14="http://schemas.microsoft.com/office/powerpoint/2010/main" val="13775814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Capabilities of Ideal Tool</a:t>
            </a:r>
          </a:p>
        </p:txBody>
      </p:sp>
      <p:sp>
        <p:nvSpPr>
          <p:cNvPr id="5" name="Content Placeholder 3"/>
          <p:cNvSpPr>
            <a:spLocks noGrp="1"/>
          </p:cNvSpPr>
          <p:nvPr>
            <p:ph sz="quarter" idx="11"/>
          </p:nvPr>
        </p:nvSpPr>
        <p:spPr>
          <a:xfrm>
            <a:off x="626364" y="1016459"/>
            <a:ext cx="3945636" cy="3642853"/>
          </a:xfrm>
        </p:spPr>
        <p:txBody>
          <a:bodyPr>
            <a:normAutofit fontScale="85000" lnSpcReduction="10000"/>
          </a:bodyPr>
          <a:lstStyle/>
          <a:p>
            <a:r>
              <a:rPr lang="en-US" dirty="0" smtClean="0"/>
              <a:t>Color coding, formatting, organization of existing tools</a:t>
            </a:r>
          </a:p>
          <a:p>
            <a:r>
              <a:rPr lang="en-US" dirty="0" smtClean="0"/>
              <a:t>Documentation and report writing organically coexist with coding</a:t>
            </a:r>
          </a:p>
          <a:p>
            <a:r>
              <a:rPr lang="en-US" dirty="0" smtClean="0"/>
              <a:t>Streamline the process of:</a:t>
            </a:r>
          </a:p>
          <a:p>
            <a:pPr lvl="1"/>
            <a:r>
              <a:rPr lang="en-US" dirty="0" smtClean="0"/>
              <a:t>Exploratory data analysis</a:t>
            </a:r>
          </a:p>
          <a:p>
            <a:pPr lvl="1"/>
            <a:r>
              <a:rPr lang="en-US" dirty="0" smtClean="0"/>
              <a:t>Data science</a:t>
            </a:r>
          </a:p>
          <a:p>
            <a:pPr lvl="1"/>
            <a:r>
              <a:rPr lang="en-US" dirty="0" smtClean="0"/>
              <a:t>Data journalism</a:t>
            </a:r>
          </a:p>
          <a:p>
            <a:pPr lvl="1"/>
            <a:r>
              <a:rPr lang="en-US" dirty="0" smtClean="0"/>
              <a:t>Research</a:t>
            </a:r>
          </a:p>
          <a:p>
            <a:pPr lvl="1"/>
            <a:r>
              <a:rPr lang="en-US" dirty="0" smtClean="0"/>
              <a:t>Analytics</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2997" y="766547"/>
            <a:ext cx="2731057" cy="2731057"/>
          </a:xfrm>
          <a:prstGeom prst="rect">
            <a:avLst/>
          </a:prstGeom>
        </p:spPr>
      </p:pic>
    </p:spTree>
    <p:extLst>
      <p:ext uri="{BB962C8B-B14F-4D97-AF65-F5344CB8AC3E}">
        <p14:creationId xmlns:p14="http://schemas.microsoft.com/office/powerpoint/2010/main" val="144465744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Project</a:t>
            </a:r>
          </a:p>
        </p:txBody>
      </p:sp>
      <p:sp>
        <p:nvSpPr>
          <p:cNvPr id="3" name="Text Placeholder 2"/>
          <p:cNvSpPr>
            <a:spLocks noGrp="1"/>
          </p:cNvSpPr>
          <p:nvPr>
            <p:ph type="body" sz="quarter" idx="12"/>
          </p:nvPr>
        </p:nvSpPr>
        <p:spPr/>
        <p:txBody>
          <a:bodyPr/>
          <a:lstStyle/>
          <a:p>
            <a:r>
              <a:rPr lang="en-US" dirty="0"/>
              <a:t>Notebook Tour Part I: Getting </a:t>
            </a:r>
            <a:r>
              <a:rPr lang="en-US" dirty="0" smtClean="0"/>
              <a:t>Started</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185" y="3145165"/>
            <a:ext cx="5534798" cy="1028844"/>
          </a:xfrm>
          <a:prstGeom prst="rect">
            <a:avLst/>
          </a:prstGeom>
        </p:spPr>
      </p:pic>
      <p:pic>
        <p:nvPicPr>
          <p:cNvPr id="1026" name="Picture 2" descr="F:\Dropbox\FlashDrive-64GB\CalPoly-prof\Conferences\SASGlobalForum\2019\Paper\UniversityEditionHomeScree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6440" y="996668"/>
            <a:ext cx="7421196" cy="2027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6235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Project</a:t>
            </a:r>
          </a:p>
        </p:txBody>
      </p:sp>
      <p:sp>
        <p:nvSpPr>
          <p:cNvPr id="3" name="Text Placeholder 2"/>
          <p:cNvSpPr>
            <a:spLocks noGrp="1"/>
          </p:cNvSpPr>
          <p:nvPr>
            <p:ph type="body" sz="quarter" idx="12"/>
          </p:nvPr>
        </p:nvSpPr>
        <p:spPr/>
        <p:txBody>
          <a:bodyPr/>
          <a:lstStyle/>
          <a:p>
            <a:r>
              <a:rPr lang="en-US" dirty="0"/>
              <a:t>Notebook Tour Part II: File </a:t>
            </a:r>
            <a:r>
              <a:rPr lang="en-US" dirty="0" smtClean="0"/>
              <a:t>Explorer</a:t>
            </a:r>
            <a:endParaRPr lang="en-US" dirty="0"/>
          </a:p>
        </p:txBody>
      </p:sp>
      <p:sp>
        <p:nvSpPr>
          <p:cNvPr id="5" name="Content Placeholder 3"/>
          <p:cNvSpPr>
            <a:spLocks noGrp="1"/>
          </p:cNvSpPr>
          <p:nvPr>
            <p:ph sz="quarter" idx="11"/>
          </p:nvPr>
        </p:nvSpPr>
        <p:spPr>
          <a:xfrm>
            <a:off x="2219188" y="3439474"/>
            <a:ext cx="5096012" cy="1337975"/>
          </a:xfrm>
        </p:spPr>
        <p:txBody>
          <a:bodyPr/>
          <a:lstStyle/>
          <a:p>
            <a:pPr marL="0" indent="0">
              <a:buNone/>
            </a:pPr>
            <a:r>
              <a:rPr lang="en-US" dirty="0" smtClean="0"/>
              <a:t>Essentially a different interface for SAS Studio…</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836" y="1090640"/>
            <a:ext cx="7459117" cy="2172003"/>
          </a:xfrm>
          <a:prstGeom prst="rect">
            <a:avLst/>
          </a:prstGeom>
        </p:spPr>
      </p:pic>
    </p:spTree>
    <p:extLst>
      <p:ext uri="{BB962C8B-B14F-4D97-AF65-F5344CB8AC3E}">
        <p14:creationId xmlns:p14="http://schemas.microsoft.com/office/powerpoint/2010/main" val="8575529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Project</a:t>
            </a:r>
          </a:p>
        </p:txBody>
      </p:sp>
      <p:sp>
        <p:nvSpPr>
          <p:cNvPr id="3" name="Text Placeholder 2"/>
          <p:cNvSpPr>
            <a:spLocks noGrp="1"/>
          </p:cNvSpPr>
          <p:nvPr>
            <p:ph type="body" sz="quarter" idx="12"/>
          </p:nvPr>
        </p:nvSpPr>
        <p:spPr/>
        <p:txBody>
          <a:bodyPr/>
          <a:lstStyle/>
          <a:p>
            <a:r>
              <a:rPr lang="en-US" dirty="0"/>
              <a:t>Notebook Tour Part III: Starting a </a:t>
            </a:r>
            <a:r>
              <a:rPr lang="en-US" dirty="0" smtClean="0"/>
              <a:t>Notebook</a:t>
            </a:r>
            <a:endParaRPr lang="en-US" dirty="0"/>
          </a:p>
        </p:txBody>
      </p:sp>
      <p:sp>
        <p:nvSpPr>
          <p:cNvPr id="5" name="Content Placeholder 3"/>
          <p:cNvSpPr>
            <a:spLocks noGrp="1"/>
          </p:cNvSpPr>
          <p:nvPr>
            <p:ph sz="quarter" idx="11"/>
          </p:nvPr>
        </p:nvSpPr>
        <p:spPr>
          <a:xfrm>
            <a:off x="626364" y="1016460"/>
            <a:ext cx="7891272" cy="700252"/>
          </a:xfrm>
        </p:spPr>
        <p:txBody>
          <a:bodyPr>
            <a:normAutofit fontScale="92500"/>
          </a:bodyPr>
          <a:lstStyle/>
          <a:p>
            <a:pPr marL="0" indent="0" algn="ctr">
              <a:buNone/>
            </a:pPr>
            <a:r>
              <a:rPr lang="en-US" dirty="0" smtClean="0"/>
              <a:t>Personal kernel use vs. SAS University Edition (SAS Studio)</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6423" y="1826511"/>
            <a:ext cx="2229161" cy="196242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540" y="1716710"/>
            <a:ext cx="1865719" cy="2795235"/>
          </a:xfrm>
          <a:prstGeom prst="rect">
            <a:avLst/>
          </a:prstGeom>
        </p:spPr>
      </p:pic>
      <p:sp>
        <p:nvSpPr>
          <p:cNvPr id="8" name="TextBox 7"/>
          <p:cNvSpPr txBox="1"/>
          <p:nvPr/>
        </p:nvSpPr>
        <p:spPr>
          <a:xfrm>
            <a:off x="885936" y="2601615"/>
            <a:ext cx="1616423" cy="923330"/>
          </a:xfrm>
          <a:prstGeom prst="rect">
            <a:avLst/>
          </a:prstGeom>
          <a:noFill/>
        </p:spPr>
        <p:txBody>
          <a:bodyPr wrap="square" rtlCol="0">
            <a:spAutoFit/>
          </a:bodyPr>
          <a:lstStyle/>
          <a:p>
            <a:r>
              <a:rPr lang="en-US" dirty="0" smtClean="0"/>
              <a:t>Over 40 languages supported!</a:t>
            </a:r>
            <a:endParaRPr lang="en-US" dirty="0"/>
          </a:p>
        </p:txBody>
      </p:sp>
    </p:spTree>
    <p:extLst>
      <p:ext uri="{BB962C8B-B14F-4D97-AF65-F5344CB8AC3E}">
        <p14:creationId xmlns:p14="http://schemas.microsoft.com/office/powerpoint/2010/main" val="4842264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t>
            </a:r>
            <a:r>
              <a:rPr lang="en-US" dirty="0" err="1"/>
              <a:t>Jupyter</a:t>
            </a:r>
            <a:endParaRPr lang="en-US" dirty="0"/>
          </a:p>
        </p:txBody>
      </p:sp>
      <p:sp>
        <p:nvSpPr>
          <p:cNvPr id="3" name="Text Placeholder 2"/>
          <p:cNvSpPr>
            <a:spLocks noGrp="1"/>
          </p:cNvSpPr>
          <p:nvPr>
            <p:ph type="body" sz="quarter" idx="12"/>
          </p:nvPr>
        </p:nvSpPr>
        <p:spPr/>
        <p:txBody>
          <a:bodyPr/>
          <a:lstStyle/>
          <a:p>
            <a:r>
              <a:rPr lang="en-US" dirty="0"/>
              <a:t>Notebook Tour Part IV: A Fresh </a:t>
            </a:r>
            <a:r>
              <a:rPr lang="en-US" dirty="0" smtClean="0"/>
              <a:t>Notebook</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129" y="1154686"/>
            <a:ext cx="6152963" cy="2127438"/>
          </a:xfrm>
          <a:prstGeom prst="rect">
            <a:avLst/>
          </a:prstGeom>
        </p:spPr>
      </p:pic>
      <p:pic>
        <p:nvPicPr>
          <p:cNvPr id="2050" name="Picture 2" descr="F:\Dropbox\FlashDrive-64GB\CalPoly-prof\Conferences\SASGlobalForum\2019\Paper\NewJupyterNotebook-JupyterL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352" y="3092624"/>
            <a:ext cx="8415446" cy="903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68035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t>
            </a:r>
            <a:r>
              <a:rPr lang="en-US" dirty="0" err="1"/>
              <a:t>Jupyter</a:t>
            </a:r>
            <a:endParaRPr lang="en-US" dirty="0"/>
          </a:p>
        </p:txBody>
      </p:sp>
      <p:sp>
        <p:nvSpPr>
          <p:cNvPr id="3" name="Text Placeholder 2"/>
          <p:cNvSpPr>
            <a:spLocks noGrp="1"/>
          </p:cNvSpPr>
          <p:nvPr>
            <p:ph type="body" sz="quarter" idx="12"/>
          </p:nvPr>
        </p:nvSpPr>
        <p:spPr/>
        <p:txBody>
          <a:bodyPr/>
          <a:lstStyle/>
          <a:p>
            <a:r>
              <a:rPr lang="en-US" dirty="0"/>
              <a:t>Notebook Tour Part V: Code with Inline </a:t>
            </a:r>
            <a:r>
              <a:rPr lang="en-US" dirty="0" smtClean="0"/>
              <a:t>Output</a:t>
            </a:r>
            <a:endParaRPr lang="en-US" dirty="0"/>
          </a:p>
        </p:txBody>
      </p:sp>
      <p:pic>
        <p:nvPicPr>
          <p:cNvPr id="5" name="Content Placeholder 4"/>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2492030" y="1016000"/>
            <a:ext cx="4159941" cy="3643313"/>
          </a:xfrm>
          <a:prstGeom prst="rect">
            <a:avLst/>
          </a:prstGeom>
        </p:spPr>
      </p:pic>
    </p:spTree>
    <p:extLst>
      <p:ext uri="{BB962C8B-B14F-4D97-AF65-F5344CB8AC3E}">
        <p14:creationId xmlns:p14="http://schemas.microsoft.com/office/powerpoint/2010/main" val="20663981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t>
            </a:r>
            <a:r>
              <a:rPr lang="en-US" dirty="0" err="1"/>
              <a:t>Jupyter</a:t>
            </a:r>
            <a:endParaRPr lang="en-US" dirty="0"/>
          </a:p>
        </p:txBody>
      </p:sp>
      <p:sp>
        <p:nvSpPr>
          <p:cNvPr id="3" name="Text Placeholder 2"/>
          <p:cNvSpPr>
            <a:spLocks noGrp="1"/>
          </p:cNvSpPr>
          <p:nvPr>
            <p:ph type="body" sz="quarter" idx="12"/>
          </p:nvPr>
        </p:nvSpPr>
        <p:spPr/>
        <p:txBody>
          <a:bodyPr/>
          <a:lstStyle/>
          <a:p>
            <a:r>
              <a:rPr lang="en-US" dirty="0"/>
              <a:t>Notebook Tour Part VI: The SAS </a:t>
            </a:r>
            <a:r>
              <a:rPr lang="en-US" dirty="0" smtClean="0"/>
              <a:t>Log</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85" y="1002892"/>
            <a:ext cx="4566360" cy="111256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2610" y="1917291"/>
            <a:ext cx="4485026" cy="2452748"/>
          </a:xfrm>
          <a:prstGeom prst="rect">
            <a:avLst/>
          </a:prstGeom>
        </p:spPr>
      </p:pic>
    </p:spTree>
    <p:extLst>
      <p:ext uri="{BB962C8B-B14F-4D97-AF65-F5344CB8AC3E}">
        <p14:creationId xmlns:p14="http://schemas.microsoft.com/office/powerpoint/2010/main" val="4000294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Hunter Glanz</a:t>
            </a:r>
            <a:endParaRPr lang="en-US" dirty="0"/>
          </a:p>
        </p:txBody>
      </p:sp>
      <p:sp>
        <p:nvSpPr>
          <p:cNvPr id="5" name="Text Placeholder 4"/>
          <p:cNvSpPr>
            <a:spLocks noGrp="1"/>
          </p:cNvSpPr>
          <p:nvPr>
            <p:ph type="body" sz="quarter" idx="10"/>
          </p:nvPr>
        </p:nvSpPr>
        <p:spPr>
          <a:xfrm>
            <a:off x="0" y="2383824"/>
            <a:ext cx="9144000" cy="1402692"/>
          </a:xfrm>
        </p:spPr>
        <p:txBody>
          <a:bodyPr/>
          <a:lstStyle/>
          <a:p>
            <a:pPr indent="0"/>
            <a:r>
              <a:rPr lang="en-US" dirty="0"/>
              <a:t>Hunter Glanz is an Assistant Professor of Statistics and Data Science at California Polytechnic State University (Cal Poly), San Luis Obispo, California. He regularly teaches courses in Statistical Computing with SAS and R. He enjoys helping organize networking opportunities and hackathon events for students interested in Statistics and Data Science. </a:t>
            </a:r>
          </a:p>
        </p:txBody>
      </p:sp>
    </p:spTree>
    <p:extLst>
      <p:ext uri="{BB962C8B-B14F-4D97-AF65-F5344CB8AC3E}">
        <p14:creationId xmlns:p14="http://schemas.microsoft.com/office/powerpoint/2010/main" val="4999150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t>
            </a:r>
            <a:r>
              <a:rPr lang="en-US" dirty="0" err="1"/>
              <a:t>Jupyter</a:t>
            </a:r>
            <a:endParaRPr lang="en-US" dirty="0"/>
          </a:p>
        </p:txBody>
      </p:sp>
      <p:sp>
        <p:nvSpPr>
          <p:cNvPr id="3" name="Text Placeholder 2"/>
          <p:cNvSpPr>
            <a:spLocks noGrp="1"/>
          </p:cNvSpPr>
          <p:nvPr>
            <p:ph type="body" sz="quarter" idx="12"/>
          </p:nvPr>
        </p:nvSpPr>
        <p:spPr/>
        <p:txBody>
          <a:bodyPr/>
          <a:lstStyle/>
          <a:p>
            <a:r>
              <a:rPr lang="en-US" dirty="0" smtClean="0"/>
              <a:t>Notebook/Lab </a:t>
            </a:r>
            <a:r>
              <a:rPr lang="en-US" dirty="0"/>
              <a:t>Tour Part VI: The SAS </a:t>
            </a:r>
            <a:r>
              <a:rPr lang="en-US" dirty="0" smtClean="0"/>
              <a:t>Log</a:t>
            </a:r>
            <a:endParaRPr lang="en-US" dirty="0"/>
          </a:p>
        </p:txBody>
      </p:sp>
      <p:pic>
        <p:nvPicPr>
          <p:cNvPr id="3074" name="Picture 2" descr="F:\Dropbox\FlashDrive-64GB\CalPoly-prof\Conferences\SASGlobalForum\2019\Paper\NewJupyterNotebook-JupyterLa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46" y="1299235"/>
            <a:ext cx="8488555" cy="9117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69493" y="2756849"/>
            <a:ext cx="6578221" cy="369332"/>
          </a:xfrm>
          <a:prstGeom prst="rect">
            <a:avLst/>
          </a:prstGeom>
          <a:noFill/>
        </p:spPr>
        <p:txBody>
          <a:bodyPr wrap="square" rtlCol="0">
            <a:spAutoFit/>
          </a:bodyPr>
          <a:lstStyle/>
          <a:p>
            <a:pPr algn="ctr"/>
            <a:r>
              <a:rPr lang="en-US" dirty="0" smtClean="0"/>
              <a:t>%</a:t>
            </a:r>
            <a:r>
              <a:rPr lang="en-US" dirty="0" err="1" smtClean="0"/>
              <a:t>showLog</a:t>
            </a:r>
            <a:r>
              <a:rPr lang="en-US" dirty="0" smtClean="0"/>
              <a:t> or %</a:t>
            </a:r>
            <a:r>
              <a:rPr lang="en-US" dirty="0" err="1" smtClean="0"/>
              <a:t>showFullLog</a:t>
            </a:r>
            <a:endParaRPr lang="en-US" dirty="0"/>
          </a:p>
        </p:txBody>
      </p:sp>
    </p:spTree>
    <p:extLst>
      <p:ext uri="{BB962C8B-B14F-4D97-AF65-F5344CB8AC3E}">
        <p14:creationId xmlns:p14="http://schemas.microsoft.com/office/powerpoint/2010/main" val="13561372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Project</a:t>
            </a:r>
          </a:p>
        </p:txBody>
      </p:sp>
      <p:sp>
        <p:nvSpPr>
          <p:cNvPr id="3" name="Text Placeholder 2"/>
          <p:cNvSpPr>
            <a:spLocks noGrp="1"/>
          </p:cNvSpPr>
          <p:nvPr>
            <p:ph type="body" sz="quarter" idx="12"/>
          </p:nvPr>
        </p:nvSpPr>
        <p:spPr/>
        <p:txBody>
          <a:bodyPr/>
          <a:lstStyle/>
          <a:p>
            <a:r>
              <a:rPr lang="en-US" dirty="0"/>
              <a:t>Notebook Tour Part VII: Cell </a:t>
            </a:r>
            <a:r>
              <a:rPr lang="en-US" dirty="0" smtClean="0"/>
              <a:t>Navigation</a:t>
            </a:r>
            <a:endParaRPr lang="en-US" dirty="0"/>
          </a:p>
        </p:txBody>
      </p:sp>
      <p:pic>
        <p:nvPicPr>
          <p:cNvPr id="5" name="Content Placeholder 4"/>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2076369" y="1016000"/>
            <a:ext cx="4991262" cy="3643313"/>
          </a:xfrm>
          <a:prstGeom prst="rect">
            <a:avLst/>
          </a:prstGeom>
        </p:spPr>
      </p:pic>
    </p:spTree>
    <p:extLst>
      <p:ext uri="{BB962C8B-B14F-4D97-AF65-F5344CB8AC3E}">
        <p14:creationId xmlns:p14="http://schemas.microsoft.com/office/powerpoint/2010/main" val="13552061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t>
            </a:r>
            <a:r>
              <a:rPr lang="en-US" dirty="0" err="1"/>
              <a:t>Jupyter</a:t>
            </a:r>
            <a:endParaRPr lang="en-US" dirty="0"/>
          </a:p>
        </p:txBody>
      </p:sp>
      <p:sp>
        <p:nvSpPr>
          <p:cNvPr id="3" name="Text Placeholder 2"/>
          <p:cNvSpPr>
            <a:spLocks noGrp="1"/>
          </p:cNvSpPr>
          <p:nvPr>
            <p:ph type="body" sz="quarter" idx="12"/>
          </p:nvPr>
        </p:nvSpPr>
        <p:spPr/>
        <p:txBody>
          <a:bodyPr/>
          <a:lstStyle/>
          <a:p>
            <a:r>
              <a:rPr lang="en-US" dirty="0"/>
              <a:t>Notebook Tour Part VIII: Cell </a:t>
            </a:r>
            <a:r>
              <a:rPr lang="en-US" dirty="0" smtClean="0"/>
              <a:t>Types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71" y="1039149"/>
            <a:ext cx="3478817" cy="110522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951" y="1039148"/>
            <a:ext cx="4967792" cy="3634127"/>
          </a:xfrm>
          <a:prstGeom prst="rect">
            <a:avLst/>
          </a:prstGeom>
        </p:spPr>
      </p:pic>
    </p:spTree>
    <p:extLst>
      <p:ext uri="{BB962C8B-B14F-4D97-AF65-F5344CB8AC3E}">
        <p14:creationId xmlns:p14="http://schemas.microsoft.com/office/powerpoint/2010/main" val="1746988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t>
            </a:r>
            <a:r>
              <a:rPr lang="en-US" dirty="0" err="1"/>
              <a:t>Jupyter</a:t>
            </a:r>
            <a:endParaRPr lang="en-US" dirty="0"/>
          </a:p>
        </p:txBody>
      </p:sp>
      <p:sp>
        <p:nvSpPr>
          <p:cNvPr id="3" name="Text Placeholder 2"/>
          <p:cNvSpPr>
            <a:spLocks noGrp="1"/>
          </p:cNvSpPr>
          <p:nvPr>
            <p:ph type="body" sz="quarter" idx="12"/>
          </p:nvPr>
        </p:nvSpPr>
        <p:spPr/>
        <p:txBody>
          <a:bodyPr/>
          <a:lstStyle/>
          <a:p>
            <a:r>
              <a:rPr lang="en-US" dirty="0"/>
              <a:t>Notebook Tour Part IX: Save </a:t>
            </a:r>
            <a:r>
              <a:rPr lang="en-US" dirty="0" smtClean="0"/>
              <a:t>Types</a:t>
            </a:r>
            <a:endParaRPr lang="en-US" dirty="0"/>
          </a:p>
        </p:txBody>
      </p:sp>
      <p:pic>
        <p:nvPicPr>
          <p:cNvPr id="5" name="Content Placeholder 4"/>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2357938" y="1016000"/>
            <a:ext cx="4428124" cy="3643313"/>
          </a:xfrm>
          <a:prstGeom prst="rect">
            <a:avLst/>
          </a:prstGeom>
        </p:spPr>
      </p:pic>
    </p:spTree>
    <p:extLst>
      <p:ext uri="{BB962C8B-B14F-4D97-AF65-F5344CB8AC3E}">
        <p14:creationId xmlns:p14="http://schemas.microsoft.com/office/powerpoint/2010/main" val="15932707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t>
            </a:r>
            <a:r>
              <a:rPr lang="en-US" dirty="0" err="1"/>
              <a:t>Jupyter</a:t>
            </a:r>
            <a:endParaRPr lang="en-US" dirty="0"/>
          </a:p>
        </p:txBody>
      </p:sp>
      <p:sp>
        <p:nvSpPr>
          <p:cNvPr id="3" name="Text Placeholder 2"/>
          <p:cNvSpPr>
            <a:spLocks noGrp="1"/>
          </p:cNvSpPr>
          <p:nvPr>
            <p:ph type="body" sz="quarter" idx="12"/>
          </p:nvPr>
        </p:nvSpPr>
        <p:spPr/>
        <p:txBody>
          <a:bodyPr/>
          <a:lstStyle/>
          <a:p>
            <a:r>
              <a:rPr lang="en-US" dirty="0"/>
              <a:t>Notebook Tour Part X: Full </a:t>
            </a:r>
            <a:r>
              <a:rPr lang="en-US" dirty="0" smtClean="0"/>
              <a:t>Notebook</a:t>
            </a:r>
            <a:endParaRPr lang="en-US" dirty="0"/>
          </a:p>
        </p:txBody>
      </p:sp>
      <p:pic>
        <p:nvPicPr>
          <p:cNvPr id="5" name="Content Placeholder 4"/>
          <p:cNvPicPr>
            <a:picLocks noGrp="1" noChangeAspect="1"/>
          </p:cNvPicPr>
          <p:nvPr>
            <p:ph sz="quarter" idx="11"/>
          </p:nvPr>
        </p:nvPicPr>
        <p:blipFill>
          <a:blip r:embed="rId2" cstate="print">
            <a:extLst>
              <a:ext uri="{28A0092B-C50C-407E-A947-70E740481C1C}">
                <a14:useLocalDpi xmlns:a14="http://schemas.microsoft.com/office/drawing/2010/main" val="0"/>
              </a:ext>
            </a:extLst>
          </a:blip>
          <a:stretch>
            <a:fillRect/>
          </a:stretch>
        </p:blipFill>
        <p:spPr>
          <a:xfrm>
            <a:off x="4517409" y="914400"/>
            <a:ext cx="3877397" cy="3840273"/>
          </a:xfrm>
          <a:prstGeom prst="rect">
            <a:avLst/>
          </a:prstGeom>
        </p:spPr>
      </p:pic>
      <p:pic>
        <p:nvPicPr>
          <p:cNvPr id="4098" name="Picture 2" descr="F:\Dropbox\FlashDrive-64GB\CalPoly-prof\Conferences\SASGlobalForum\2019\Presentation\OldWomanComputerMe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457" y="1436179"/>
            <a:ext cx="3463948" cy="2720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550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in Publishing</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0300" y="712887"/>
            <a:ext cx="3185650" cy="1272225"/>
          </a:xfrm>
          <a:prstGeom prst="rect">
            <a:avLst/>
          </a:prstGeom>
        </p:spPr>
      </p:pic>
      <p:sp>
        <p:nvSpPr>
          <p:cNvPr id="6" name="TextBox 5"/>
          <p:cNvSpPr txBox="1"/>
          <p:nvPr/>
        </p:nvSpPr>
        <p:spPr>
          <a:xfrm>
            <a:off x="4324227" y="712887"/>
            <a:ext cx="3191551" cy="584775"/>
          </a:xfrm>
          <a:prstGeom prst="rect">
            <a:avLst/>
          </a:prstGeom>
          <a:noFill/>
        </p:spPr>
        <p:txBody>
          <a:bodyPr wrap="square" rtlCol="0">
            <a:spAutoFit/>
          </a:bodyPr>
          <a:lstStyle/>
          <a:p>
            <a:r>
              <a:rPr lang="en-US" sz="1600" dirty="0" smtClean="0"/>
              <a:t>All data along with full analysis as </a:t>
            </a:r>
            <a:r>
              <a:rPr lang="en-US" sz="1600" dirty="0" err="1" smtClean="0"/>
              <a:t>Juypter</a:t>
            </a:r>
            <a:r>
              <a:rPr lang="en-US" sz="1600" dirty="0" smtClean="0"/>
              <a:t> Notebooks.</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0416" y="1985112"/>
            <a:ext cx="3157045" cy="1315737"/>
          </a:xfrm>
          <a:prstGeom prst="rect">
            <a:avLst/>
          </a:prstGeom>
        </p:spPr>
      </p:pic>
      <p:sp>
        <p:nvSpPr>
          <p:cNvPr id="8" name="TextBox 7"/>
          <p:cNvSpPr txBox="1"/>
          <p:nvPr/>
        </p:nvSpPr>
        <p:spPr>
          <a:xfrm>
            <a:off x="1061884" y="2147092"/>
            <a:ext cx="3262343" cy="584775"/>
          </a:xfrm>
          <a:prstGeom prst="rect">
            <a:avLst/>
          </a:prstGeom>
          <a:noFill/>
        </p:spPr>
        <p:txBody>
          <a:bodyPr wrap="square" rtlCol="0">
            <a:spAutoFit/>
          </a:bodyPr>
          <a:lstStyle/>
          <a:p>
            <a:r>
              <a:rPr lang="en-US" sz="1600" dirty="0" smtClean="0"/>
              <a:t>O’Reilly media publishing books accompanied by </a:t>
            </a:r>
            <a:r>
              <a:rPr lang="en-US" sz="1600" dirty="0" err="1" smtClean="0"/>
              <a:t>Jupyter</a:t>
            </a:r>
            <a:r>
              <a:rPr lang="en-US" sz="1600" dirty="0" smtClean="0"/>
              <a:t> Notebooks.</a:t>
            </a:r>
            <a:endParaRPr lang="en-US" sz="1600"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3538" y="3040200"/>
            <a:ext cx="2388957" cy="1498572"/>
          </a:xfrm>
          <a:prstGeom prst="rect">
            <a:avLst/>
          </a:prstGeom>
        </p:spPr>
      </p:pic>
      <p:sp>
        <p:nvSpPr>
          <p:cNvPr id="10" name="TextBox 9"/>
          <p:cNvSpPr txBox="1"/>
          <p:nvPr/>
        </p:nvSpPr>
        <p:spPr>
          <a:xfrm>
            <a:off x="3988854" y="3579103"/>
            <a:ext cx="3598607" cy="830997"/>
          </a:xfrm>
          <a:prstGeom prst="rect">
            <a:avLst/>
          </a:prstGeom>
          <a:noFill/>
        </p:spPr>
        <p:txBody>
          <a:bodyPr wrap="square" rtlCol="0">
            <a:spAutoFit/>
          </a:bodyPr>
          <a:lstStyle/>
          <a:p>
            <a:r>
              <a:rPr lang="en-US" sz="1600" dirty="0" smtClean="0"/>
              <a:t>Reproducible academic publications; articles accompanied by notebooks that reproduce results.</a:t>
            </a:r>
            <a:endParaRPr lang="en-US" sz="1600" dirty="0"/>
          </a:p>
        </p:txBody>
      </p:sp>
    </p:spTree>
    <p:extLst>
      <p:ext uri="{BB962C8B-B14F-4D97-AF65-F5344CB8AC3E}">
        <p14:creationId xmlns:p14="http://schemas.microsoft.com/office/powerpoint/2010/main" val="38030328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in Curriculum</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77" y="649224"/>
            <a:ext cx="3309538" cy="173728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9713" y="678795"/>
            <a:ext cx="3277085" cy="1934620"/>
          </a:xfrm>
          <a:prstGeom prst="rect">
            <a:avLst/>
          </a:prstGeom>
        </p:spPr>
      </p:pic>
      <p:sp>
        <p:nvSpPr>
          <p:cNvPr id="7" name="TextBox 6"/>
          <p:cNvSpPr txBox="1"/>
          <p:nvPr/>
        </p:nvSpPr>
        <p:spPr>
          <a:xfrm>
            <a:off x="4153146" y="3020470"/>
            <a:ext cx="3787386" cy="1200329"/>
          </a:xfrm>
          <a:prstGeom prst="rect">
            <a:avLst/>
          </a:prstGeom>
          <a:noFill/>
        </p:spPr>
        <p:txBody>
          <a:bodyPr wrap="square" rtlCol="0">
            <a:spAutoFit/>
          </a:bodyPr>
          <a:lstStyle/>
          <a:p>
            <a:r>
              <a:rPr lang="en-US" dirty="0" smtClean="0"/>
              <a:t>Textbooks are being written as sets of </a:t>
            </a:r>
            <a:r>
              <a:rPr lang="en-US" dirty="0" err="1" smtClean="0"/>
              <a:t>Jupyter</a:t>
            </a:r>
            <a:r>
              <a:rPr lang="en-US" dirty="0" smtClean="0"/>
              <a:t> Notebooks or with accompanying sets of </a:t>
            </a:r>
            <a:r>
              <a:rPr lang="en-US" dirty="0" err="1" smtClean="0"/>
              <a:t>Jupyter</a:t>
            </a:r>
            <a:r>
              <a:rPr lang="en-US" dirty="0" smtClean="0"/>
              <a:t> Notebooks.</a:t>
            </a:r>
            <a:endParaRPr lang="en-US" dirty="0"/>
          </a:p>
        </p:txBody>
      </p:sp>
    </p:spTree>
    <p:extLst>
      <p:ext uri="{BB962C8B-B14F-4D97-AF65-F5344CB8AC3E}">
        <p14:creationId xmlns:p14="http://schemas.microsoft.com/office/powerpoint/2010/main" val="28171709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in Data Journalism</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7899" y="649224"/>
            <a:ext cx="3026370" cy="1919363"/>
          </a:xfrm>
          <a:prstGeom prst="rect">
            <a:avLst/>
          </a:prstGeom>
        </p:spPr>
      </p:pic>
      <p:sp>
        <p:nvSpPr>
          <p:cNvPr id="6" name="TextBox 5"/>
          <p:cNvSpPr txBox="1"/>
          <p:nvPr/>
        </p:nvSpPr>
        <p:spPr>
          <a:xfrm>
            <a:off x="743319" y="719721"/>
            <a:ext cx="3834580" cy="1200329"/>
          </a:xfrm>
          <a:prstGeom prst="rect">
            <a:avLst/>
          </a:prstGeom>
          <a:noFill/>
        </p:spPr>
        <p:txBody>
          <a:bodyPr wrap="square" rtlCol="0">
            <a:spAutoFit/>
          </a:bodyPr>
          <a:lstStyle/>
          <a:p>
            <a:r>
              <a:rPr lang="en-US" dirty="0" smtClean="0"/>
              <a:t>Jeremy Singer-Vine and Jon </a:t>
            </a:r>
            <a:r>
              <a:rPr lang="en-US" dirty="0" err="1" smtClean="0"/>
              <a:t>Templon</a:t>
            </a:r>
            <a:r>
              <a:rPr lang="en-US" dirty="0" smtClean="0"/>
              <a:t> publish code and data for all data-backed articles they write for </a:t>
            </a:r>
            <a:r>
              <a:rPr lang="en-US" dirty="0" err="1" smtClean="0"/>
              <a:t>BuzzFeedNews</a:t>
            </a:r>
            <a:r>
              <a:rPr lang="en-US" dirty="0" smtClean="0"/>
              <a:t>.</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581" y="2425208"/>
            <a:ext cx="3297739" cy="2087062"/>
          </a:xfrm>
          <a:prstGeom prst="rect">
            <a:avLst/>
          </a:prstGeom>
        </p:spPr>
      </p:pic>
      <p:sp>
        <p:nvSpPr>
          <p:cNvPr id="8" name="TextBox 7"/>
          <p:cNvSpPr txBox="1"/>
          <p:nvPr/>
        </p:nvSpPr>
        <p:spPr>
          <a:xfrm>
            <a:off x="4725383" y="2943778"/>
            <a:ext cx="3044067" cy="923330"/>
          </a:xfrm>
          <a:prstGeom prst="rect">
            <a:avLst/>
          </a:prstGeom>
          <a:noFill/>
        </p:spPr>
        <p:txBody>
          <a:bodyPr wrap="square" rtlCol="0">
            <a:spAutoFit/>
          </a:bodyPr>
          <a:lstStyle/>
          <a:p>
            <a:r>
              <a:rPr lang="en-US" dirty="0" smtClean="0"/>
              <a:t>LA Times article backed by significant analysis published on GitHub.</a:t>
            </a:r>
            <a:endParaRPr lang="en-US" dirty="0"/>
          </a:p>
        </p:txBody>
      </p:sp>
    </p:spTree>
    <p:extLst>
      <p:ext uri="{BB962C8B-B14F-4D97-AF65-F5344CB8AC3E}">
        <p14:creationId xmlns:p14="http://schemas.microsoft.com/office/powerpoint/2010/main" val="337085702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in </a:t>
            </a:r>
            <a:r>
              <a:rPr lang="en-US" dirty="0" err="1"/>
              <a:t>Commerical</a:t>
            </a:r>
            <a:r>
              <a:rPr lang="en-US" dirty="0"/>
              <a:t> Products</a:t>
            </a:r>
          </a:p>
        </p:txBody>
      </p:sp>
      <p:sp>
        <p:nvSpPr>
          <p:cNvPr id="5" name="Content Placeholder 3"/>
          <p:cNvSpPr>
            <a:spLocks noGrp="1"/>
          </p:cNvSpPr>
          <p:nvPr>
            <p:ph sz="quarter" idx="11"/>
          </p:nvPr>
        </p:nvSpPr>
        <p:spPr>
          <a:xfrm>
            <a:off x="626364" y="1016459"/>
            <a:ext cx="2736268" cy="3642853"/>
          </a:xfrm>
        </p:spPr>
        <p:txBody>
          <a:bodyPr>
            <a:normAutofit/>
          </a:bodyPr>
          <a:lstStyle/>
          <a:p>
            <a:r>
              <a:rPr lang="en-US" sz="1600" dirty="0" smtClean="0"/>
              <a:t>IBM Data Science Experience</a:t>
            </a:r>
          </a:p>
          <a:p>
            <a:r>
              <a:rPr lang="en-US" sz="1600" dirty="0" err="1" smtClean="0"/>
              <a:t>Quantopian</a:t>
            </a:r>
            <a:r>
              <a:rPr lang="en-US" sz="1600" dirty="0" smtClean="0"/>
              <a:t> Research Platform</a:t>
            </a:r>
          </a:p>
          <a:p>
            <a:r>
              <a:rPr lang="en-US" sz="1600" dirty="0" smtClean="0"/>
              <a:t>Microsoft Notebooks, </a:t>
            </a:r>
            <a:r>
              <a:rPr lang="en-US" sz="1600" dirty="0" err="1" smtClean="0"/>
              <a:t>AzureML</a:t>
            </a:r>
            <a:r>
              <a:rPr lang="en-US" sz="1600" dirty="0" smtClean="0"/>
              <a:t> and HDInsight</a:t>
            </a:r>
          </a:p>
          <a:p>
            <a:r>
              <a:rPr lang="en-US" sz="1600" dirty="0" err="1"/>
              <a:t>d</a:t>
            </a:r>
            <a:r>
              <a:rPr lang="en-US" sz="1600" dirty="0" err="1" smtClean="0"/>
              <a:t>ataiku</a:t>
            </a:r>
            <a:r>
              <a:rPr lang="en-US" sz="1600" dirty="0" smtClean="0"/>
              <a:t> Data Science Studio</a:t>
            </a:r>
          </a:p>
          <a:p>
            <a:r>
              <a:rPr lang="en-US" sz="1600" dirty="0" err="1" smtClean="0"/>
              <a:t>DataRobot</a:t>
            </a:r>
            <a:endParaRPr lang="en-US" sz="1600" dirty="0" smtClean="0"/>
          </a:p>
          <a:p>
            <a:r>
              <a:rPr lang="en-US" sz="1600" dirty="0" smtClean="0"/>
              <a:t>Google </a:t>
            </a:r>
            <a:r>
              <a:rPr lang="en-US" sz="1600" dirty="0" err="1" smtClean="0"/>
              <a:t>Colaboratory</a:t>
            </a:r>
            <a:endParaRPr lang="en-US" sz="1600" dirty="0" smtClean="0"/>
          </a:p>
          <a:p>
            <a:r>
              <a:rPr lang="en-US" sz="1600" dirty="0" err="1"/>
              <a:t>y</a:t>
            </a:r>
            <a:r>
              <a:rPr lang="en-US" sz="1600" dirty="0" err="1" smtClean="0"/>
              <a:t>hat</a:t>
            </a:r>
            <a:r>
              <a:rPr lang="en-US" sz="1600" dirty="0" smtClean="0"/>
              <a:t> Rodeo</a:t>
            </a:r>
          </a:p>
          <a:p>
            <a:r>
              <a:rPr lang="en-US" sz="1600" dirty="0" err="1" smtClean="0"/>
              <a:t>Kaggle</a:t>
            </a:r>
            <a:endParaRPr lang="en-US" sz="1600" dirty="0" smtClean="0"/>
          </a:p>
          <a:p>
            <a:r>
              <a:rPr lang="en-US" sz="1600" dirty="0" smtClean="0"/>
              <a:t>And more!</a:t>
            </a:r>
            <a:endParaRPr lang="en-US" sz="16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64944" y="1066061"/>
            <a:ext cx="4581154" cy="2767781"/>
          </a:xfrm>
          <a:prstGeom prst="rect">
            <a:avLst/>
          </a:prstGeom>
        </p:spPr>
      </p:pic>
    </p:spTree>
    <p:extLst>
      <p:ext uri="{BB962C8B-B14F-4D97-AF65-F5344CB8AC3E}">
        <p14:creationId xmlns:p14="http://schemas.microsoft.com/office/powerpoint/2010/main" val="1144775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t>
            </a:r>
            <a:r>
              <a:rPr lang="en-US" dirty="0" err="1"/>
              <a:t>Jupyter</a:t>
            </a:r>
            <a:endParaRPr lang="en-US" dirty="0"/>
          </a:p>
        </p:txBody>
      </p:sp>
      <p:sp>
        <p:nvSpPr>
          <p:cNvPr id="3" name="Text Placeholder 2"/>
          <p:cNvSpPr>
            <a:spLocks noGrp="1"/>
          </p:cNvSpPr>
          <p:nvPr>
            <p:ph type="body" sz="quarter" idx="12"/>
          </p:nvPr>
        </p:nvSpPr>
        <p:spPr/>
        <p:txBody>
          <a:bodyPr/>
          <a:lstStyle/>
          <a:p>
            <a:r>
              <a:rPr lang="en-US" dirty="0"/>
              <a:t>Summary Part </a:t>
            </a:r>
            <a:r>
              <a:rPr lang="en-US" dirty="0" smtClean="0"/>
              <a:t>I</a:t>
            </a:r>
            <a:endParaRPr lang="en-US" dirty="0"/>
          </a:p>
        </p:txBody>
      </p:sp>
      <p:sp>
        <p:nvSpPr>
          <p:cNvPr id="5" name="Content Placeholder 3"/>
          <p:cNvSpPr>
            <a:spLocks noGrp="1"/>
          </p:cNvSpPr>
          <p:nvPr>
            <p:ph sz="quarter" idx="11"/>
          </p:nvPr>
        </p:nvSpPr>
        <p:spPr>
          <a:xfrm>
            <a:off x="626364" y="1016459"/>
            <a:ext cx="7891272" cy="3642853"/>
          </a:xfrm>
        </p:spPr>
        <p:txBody>
          <a:bodyPr>
            <a:normAutofit lnSpcReduction="10000"/>
          </a:bodyPr>
          <a:lstStyle/>
          <a:p>
            <a:r>
              <a:rPr lang="en-US" dirty="0" smtClean="0"/>
              <a:t>Web application enabling creation of documents that contain live code, equations, visualizations and explanatory text.</a:t>
            </a:r>
          </a:p>
          <a:p>
            <a:r>
              <a:rPr lang="en-US" dirty="0" smtClean="0"/>
              <a:t>Over 40 languages are supported, including SAS now!</a:t>
            </a:r>
          </a:p>
          <a:p>
            <a:r>
              <a:rPr lang="en-US" dirty="0" smtClean="0"/>
              <a:t>Code within the notebook can produce rich output such as images, videos, </a:t>
            </a:r>
            <a:r>
              <a:rPr lang="en-US" dirty="0" err="1" smtClean="0"/>
              <a:t>LaTeX</a:t>
            </a:r>
            <a:r>
              <a:rPr lang="en-US" dirty="0"/>
              <a:t> </a:t>
            </a:r>
            <a:r>
              <a:rPr lang="en-US" dirty="0" smtClean="0"/>
              <a:t>and JavaScript.</a:t>
            </a:r>
          </a:p>
          <a:p>
            <a:r>
              <a:rPr lang="en-US" dirty="0" smtClean="0"/>
              <a:t>Interactive widgets can be used to manipulate and visualize data in real time.</a:t>
            </a:r>
            <a:endParaRPr lang="en-US" dirty="0"/>
          </a:p>
        </p:txBody>
      </p:sp>
    </p:spTree>
    <p:extLst>
      <p:ext uri="{BB962C8B-B14F-4D97-AF65-F5344CB8AC3E}">
        <p14:creationId xmlns:p14="http://schemas.microsoft.com/office/powerpoint/2010/main" val="38053055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Stepping Up Your SAS® Game with </a:t>
            </a:r>
            <a:r>
              <a:rPr lang="en-US" dirty="0" err="1" smtClean="0"/>
              <a:t>Jupyter</a:t>
            </a:r>
            <a:r>
              <a:rPr lang="en-US" dirty="0" smtClean="0"/>
              <a:t> Notebooks</a:t>
            </a:r>
            <a:endParaRPr lang="en-US" dirty="0"/>
          </a:p>
        </p:txBody>
      </p:sp>
      <p:sp>
        <p:nvSpPr>
          <p:cNvPr id="3" name="Text Placeholder 2"/>
          <p:cNvSpPr>
            <a:spLocks noGrp="1"/>
          </p:cNvSpPr>
          <p:nvPr>
            <p:ph type="body" sz="quarter" idx="10"/>
          </p:nvPr>
        </p:nvSpPr>
        <p:spPr/>
        <p:txBody>
          <a:bodyPr/>
          <a:lstStyle/>
          <a:p>
            <a:r>
              <a:rPr lang="en-US" dirty="0" smtClean="0"/>
              <a:t>Hunter Glanz</a:t>
            </a:r>
            <a:endParaRPr lang="en-US" dirty="0"/>
          </a:p>
        </p:txBody>
      </p:sp>
    </p:spTree>
    <p:extLst>
      <p:ext uri="{BB962C8B-B14F-4D97-AF65-F5344CB8AC3E}">
        <p14:creationId xmlns:p14="http://schemas.microsoft.com/office/powerpoint/2010/main" val="162419502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t>
            </a:r>
            <a:r>
              <a:rPr lang="en-US" dirty="0" err="1"/>
              <a:t>Jupyter</a:t>
            </a:r>
            <a:endParaRPr lang="en-US" dirty="0"/>
          </a:p>
        </p:txBody>
      </p:sp>
      <p:sp>
        <p:nvSpPr>
          <p:cNvPr id="3" name="Text Placeholder 2"/>
          <p:cNvSpPr>
            <a:spLocks noGrp="1"/>
          </p:cNvSpPr>
          <p:nvPr>
            <p:ph type="body" sz="quarter" idx="12"/>
          </p:nvPr>
        </p:nvSpPr>
        <p:spPr/>
        <p:txBody>
          <a:bodyPr/>
          <a:lstStyle/>
          <a:p>
            <a:r>
              <a:rPr lang="en-US" dirty="0"/>
              <a:t>Summary Part </a:t>
            </a:r>
            <a:r>
              <a:rPr lang="en-US" dirty="0" smtClean="0"/>
              <a:t>II</a:t>
            </a:r>
            <a:endParaRPr lang="en-US" dirty="0"/>
          </a:p>
        </p:txBody>
      </p:sp>
      <p:sp>
        <p:nvSpPr>
          <p:cNvPr id="5" name="Content Placeholder 3"/>
          <p:cNvSpPr>
            <a:spLocks noGrp="1"/>
          </p:cNvSpPr>
          <p:nvPr>
            <p:ph sz="quarter" idx="11"/>
          </p:nvPr>
        </p:nvSpPr>
        <p:spPr>
          <a:xfrm>
            <a:off x="626364" y="1016459"/>
            <a:ext cx="3155122" cy="3642853"/>
          </a:xfrm>
        </p:spPr>
        <p:txBody>
          <a:bodyPr/>
          <a:lstStyle/>
          <a:p>
            <a:r>
              <a:rPr lang="en-US" dirty="0" err="1" smtClean="0"/>
              <a:t>Nbviewer</a:t>
            </a:r>
            <a:endParaRPr lang="en-US" dirty="0" smtClean="0"/>
          </a:p>
          <a:p>
            <a:r>
              <a:rPr lang="en-US" dirty="0" smtClean="0"/>
              <a:t>GitHub</a:t>
            </a:r>
          </a:p>
          <a:p>
            <a:r>
              <a:rPr lang="en-US" dirty="0" smtClean="0"/>
              <a:t>Binder</a:t>
            </a:r>
          </a:p>
          <a:p>
            <a:r>
              <a:rPr lang="en-US" dirty="0" err="1" smtClean="0"/>
              <a:t>JupyterHub</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9819" y="1016459"/>
            <a:ext cx="3287078" cy="186257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2761" y="1928330"/>
            <a:ext cx="3801239" cy="2684227"/>
          </a:xfrm>
          <a:prstGeom prst="rect">
            <a:avLst/>
          </a:prstGeom>
        </p:spPr>
      </p:pic>
    </p:spTree>
    <p:extLst>
      <p:ext uri="{BB962C8B-B14F-4D97-AF65-F5344CB8AC3E}">
        <p14:creationId xmlns:p14="http://schemas.microsoft.com/office/powerpoint/2010/main" val="28235246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Computing with </a:t>
            </a:r>
            <a:r>
              <a:rPr lang="en-US" dirty="0" err="1"/>
              <a:t>Jupyter</a:t>
            </a:r>
            <a:endParaRPr lang="en-US" dirty="0"/>
          </a:p>
        </p:txBody>
      </p:sp>
      <p:sp>
        <p:nvSpPr>
          <p:cNvPr id="3" name="Text Placeholder 2"/>
          <p:cNvSpPr>
            <a:spLocks noGrp="1"/>
          </p:cNvSpPr>
          <p:nvPr>
            <p:ph type="body" sz="quarter" idx="12"/>
          </p:nvPr>
        </p:nvSpPr>
        <p:spPr/>
        <p:txBody>
          <a:bodyPr/>
          <a:lstStyle/>
          <a:p>
            <a:r>
              <a:rPr lang="en-US" dirty="0"/>
              <a:t>As an </a:t>
            </a:r>
            <a:r>
              <a:rPr lang="en-US" dirty="0" smtClean="0"/>
              <a:t>Undergraduate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804" y="1119667"/>
            <a:ext cx="3609361" cy="8881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15" y="2257799"/>
            <a:ext cx="2432490" cy="105948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3648" y="1119667"/>
            <a:ext cx="4772157" cy="3416430"/>
          </a:xfrm>
          <a:prstGeom prst="rect">
            <a:avLst/>
          </a:prstGeom>
        </p:spPr>
      </p:pic>
    </p:spTree>
    <p:extLst>
      <p:ext uri="{BB962C8B-B14F-4D97-AF65-F5344CB8AC3E}">
        <p14:creationId xmlns:p14="http://schemas.microsoft.com/office/powerpoint/2010/main" val="102229607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Computing with </a:t>
            </a:r>
            <a:r>
              <a:rPr lang="en-US" dirty="0" err="1"/>
              <a:t>Jupyter</a:t>
            </a:r>
            <a:endParaRPr lang="en-US" dirty="0"/>
          </a:p>
        </p:txBody>
      </p:sp>
      <p:sp>
        <p:nvSpPr>
          <p:cNvPr id="3" name="Text Placeholder 2"/>
          <p:cNvSpPr>
            <a:spLocks noGrp="1"/>
          </p:cNvSpPr>
          <p:nvPr>
            <p:ph type="body" sz="quarter" idx="12"/>
          </p:nvPr>
        </p:nvSpPr>
        <p:spPr/>
        <p:txBody>
          <a:bodyPr/>
          <a:lstStyle/>
          <a:p>
            <a:r>
              <a:rPr lang="en-US" dirty="0"/>
              <a:t>As a Graduate </a:t>
            </a:r>
            <a:r>
              <a:rPr lang="en-US" dirty="0" smtClean="0"/>
              <a:t>Student</a:t>
            </a:r>
            <a:endParaRPr lang="en-US" dirty="0"/>
          </a:p>
        </p:txBody>
      </p:sp>
      <p:sp>
        <p:nvSpPr>
          <p:cNvPr id="5" name="Content Placeholder 3"/>
          <p:cNvSpPr>
            <a:spLocks noGrp="1"/>
          </p:cNvSpPr>
          <p:nvPr>
            <p:ph sz="quarter" idx="11"/>
          </p:nvPr>
        </p:nvSpPr>
        <p:spPr>
          <a:xfrm>
            <a:off x="626364" y="1016459"/>
            <a:ext cx="7891272" cy="3642853"/>
          </a:xfrm>
        </p:spPr>
        <p:txBody>
          <a:bodyPr>
            <a:normAutofit/>
          </a:bodyPr>
          <a:lstStyle/>
          <a:p>
            <a:pPr algn="just"/>
            <a:r>
              <a:rPr lang="en-US" sz="1600" dirty="0" smtClean="0"/>
              <a:t>As of Sept. 1, 2016, the </a:t>
            </a:r>
            <a:r>
              <a:rPr lang="en-US" sz="1600" i="1" dirty="0" smtClean="0"/>
              <a:t>Journal of the American Statistical Association: Applications and Case Studies</a:t>
            </a:r>
            <a:r>
              <a:rPr lang="en-US" sz="1600" dirty="0" smtClean="0"/>
              <a:t> requires code and data as a minimum standard for reproducibility of statistical scientific research.</a:t>
            </a:r>
            <a:endParaRPr lang="en-US" sz="1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2576" y="1817002"/>
            <a:ext cx="3397604" cy="2279138"/>
          </a:xfrm>
          <a:prstGeom prst="rect">
            <a:avLst/>
          </a:prstGeom>
        </p:spPr>
      </p:pic>
    </p:spTree>
    <p:extLst>
      <p:ext uri="{BB962C8B-B14F-4D97-AF65-F5344CB8AC3E}">
        <p14:creationId xmlns:p14="http://schemas.microsoft.com/office/powerpoint/2010/main" val="398547494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Computing with </a:t>
            </a:r>
            <a:r>
              <a:rPr lang="en-US" dirty="0" err="1"/>
              <a:t>Jupyter</a:t>
            </a:r>
            <a:endParaRPr lang="en-US" dirty="0"/>
          </a:p>
        </p:txBody>
      </p:sp>
      <p:sp>
        <p:nvSpPr>
          <p:cNvPr id="3" name="Text Placeholder 2"/>
          <p:cNvSpPr>
            <a:spLocks noGrp="1"/>
          </p:cNvSpPr>
          <p:nvPr>
            <p:ph type="body" sz="quarter" idx="12"/>
          </p:nvPr>
        </p:nvSpPr>
        <p:spPr/>
        <p:txBody>
          <a:bodyPr/>
          <a:lstStyle/>
          <a:p>
            <a:r>
              <a:rPr lang="en-US" dirty="0"/>
              <a:t>In </a:t>
            </a:r>
            <a:r>
              <a:rPr lang="en-US" dirty="0" smtClean="0"/>
              <a:t>Industry</a:t>
            </a:r>
            <a:endParaRPr lang="en-US" dirty="0"/>
          </a:p>
        </p:txBody>
      </p:sp>
      <p:sp>
        <p:nvSpPr>
          <p:cNvPr id="5" name="Content Placeholder 3"/>
          <p:cNvSpPr>
            <a:spLocks noGrp="1"/>
          </p:cNvSpPr>
          <p:nvPr>
            <p:ph sz="quarter" idx="11"/>
          </p:nvPr>
        </p:nvSpPr>
        <p:spPr>
          <a:xfrm>
            <a:off x="626364" y="1016459"/>
            <a:ext cx="4889533" cy="3642853"/>
          </a:xfrm>
        </p:spPr>
        <p:txBody>
          <a:bodyPr/>
          <a:lstStyle/>
          <a:p>
            <a:r>
              <a:rPr lang="en-US" dirty="0" smtClean="0"/>
              <a:t>Memo/report creation in sync with statistical work!</a:t>
            </a:r>
          </a:p>
          <a:p>
            <a:r>
              <a:rPr lang="en-US" dirty="0" smtClean="0"/>
              <a:t>Suppress code cells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6131" y="1657719"/>
            <a:ext cx="3612353" cy="2537792"/>
          </a:xfrm>
          <a:prstGeom prst="rect">
            <a:avLst/>
          </a:prstGeom>
        </p:spPr>
      </p:pic>
    </p:spTree>
    <p:extLst>
      <p:ext uri="{BB962C8B-B14F-4D97-AF65-F5344CB8AC3E}">
        <p14:creationId xmlns:p14="http://schemas.microsoft.com/office/powerpoint/2010/main" val="214099116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Computing with </a:t>
            </a:r>
            <a:r>
              <a:rPr lang="en-US" dirty="0" err="1"/>
              <a:t>Jupyter</a:t>
            </a:r>
            <a:endParaRPr lang="en-US" dirty="0"/>
          </a:p>
        </p:txBody>
      </p:sp>
      <p:sp>
        <p:nvSpPr>
          <p:cNvPr id="3" name="Text Placeholder 2"/>
          <p:cNvSpPr>
            <a:spLocks noGrp="1"/>
          </p:cNvSpPr>
          <p:nvPr>
            <p:ph type="body" sz="quarter" idx="12"/>
          </p:nvPr>
        </p:nvSpPr>
        <p:spPr/>
        <p:txBody>
          <a:bodyPr/>
          <a:lstStyle/>
          <a:p>
            <a:r>
              <a:rPr lang="en-US" dirty="0"/>
              <a:t>As an Educator Part </a:t>
            </a:r>
            <a:r>
              <a:rPr lang="en-US" dirty="0" smtClean="0"/>
              <a:t>I</a:t>
            </a:r>
            <a:endParaRPr lang="en-US" dirty="0"/>
          </a:p>
        </p:txBody>
      </p:sp>
      <p:sp>
        <p:nvSpPr>
          <p:cNvPr id="5" name="Content Placeholder 3"/>
          <p:cNvSpPr>
            <a:spLocks noGrp="1"/>
          </p:cNvSpPr>
          <p:nvPr>
            <p:ph sz="quarter" idx="11"/>
          </p:nvPr>
        </p:nvSpPr>
        <p:spPr>
          <a:xfrm>
            <a:off x="626364" y="1016459"/>
            <a:ext cx="2500294" cy="3642853"/>
          </a:xfrm>
        </p:spPr>
        <p:txBody>
          <a:bodyPr/>
          <a:lstStyle/>
          <a:p>
            <a:r>
              <a:rPr lang="en-US" dirty="0" smtClean="0"/>
              <a:t>Lecture materials</a:t>
            </a:r>
          </a:p>
          <a:p>
            <a:r>
              <a:rPr lang="en-US" dirty="0" smtClean="0"/>
              <a:t>Course content</a:t>
            </a:r>
            <a:endParaRPr lang="en-US" dirty="0"/>
          </a:p>
        </p:txBody>
      </p:sp>
      <p:pic>
        <p:nvPicPr>
          <p:cNvPr id="6" name="Picture 2" descr="C:\Users\Hunter\AppData\Local\Microsoft\Windows\Temporary Internet Files\Content.IE5\YE9P9PWL\300px-No_sign.sv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8511" y="785847"/>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89987" y="2430534"/>
            <a:ext cx="3952568" cy="646331"/>
          </a:xfrm>
          <a:prstGeom prst="rect">
            <a:avLst/>
          </a:prstGeom>
          <a:noFill/>
        </p:spPr>
        <p:txBody>
          <a:bodyPr wrap="square" rtlCol="0">
            <a:spAutoFit/>
          </a:bodyPr>
          <a:lstStyle/>
          <a:p>
            <a:r>
              <a:rPr lang="en-US" dirty="0" smtClean="0"/>
              <a:t>Why use two applications when one will do?!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8628" y="3238376"/>
            <a:ext cx="2996872" cy="808508"/>
          </a:xfrm>
          <a:prstGeom prst="rect">
            <a:avLst/>
          </a:prstGeom>
        </p:spPr>
      </p:pic>
    </p:spTree>
    <p:extLst>
      <p:ext uri="{BB962C8B-B14F-4D97-AF65-F5344CB8AC3E}">
        <p14:creationId xmlns:p14="http://schemas.microsoft.com/office/powerpoint/2010/main" val="354024815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Computing with </a:t>
            </a:r>
            <a:r>
              <a:rPr lang="en-US" dirty="0" err="1"/>
              <a:t>Jupyter</a:t>
            </a:r>
            <a:endParaRPr lang="en-US" dirty="0"/>
          </a:p>
        </p:txBody>
      </p:sp>
      <p:sp>
        <p:nvSpPr>
          <p:cNvPr id="3" name="Text Placeholder 2"/>
          <p:cNvSpPr>
            <a:spLocks noGrp="1"/>
          </p:cNvSpPr>
          <p:nvPr>
            <p:ph type="body" sz="quarter" idx="12"/>
          </p:nvPr>
        </p:nvSpPr>
        <p:spPr/>
        <p:txBody>
          <a:bodyPr/>
          <a:lstStyle/>
          <a:p>
            <a:r>
              <a:rPr lang="en-US" dirty="0"/>
              <a:t>As an Educator Part </a:t>
            </a:r>
            <a:r>
              <a:rPr lang="en-US" dirty="0" smtClean="0"/>
              <a:t>II</a:t>
            </a:r>
            <a:endParaRPr lang="en-US" dirty="0"/>
          </a:p>
        </p:txBody>
      </p:sp>
      <p:sp>
        <p:nvSpPr>
          <p:cNvPr id="5" name="Content Placeholder 3"/>
          <p:cNvSpPr>
            <a:spLocks noGrp="1"/>
          </p:cNvSpPr>
          <p:nvPr>
            <p:ph sz="quarter" idx="11"/>
          </p:nvPr>
        </p:nvSpPr>
        <p:spPr>
          <a:xfrm>
            <a:off x="626364" y="1016459"/>
            <a:ext cx="2694973" cy="3642853"/>
          </a:xfrm>
        </p:spPr>
        <p:txBody>
          <a:bodyPr/>
          <a:lstStyle/>
          <a:p>
            <a:r>
              <a:rPr lang="en-US" dirty="0" smtClean="0"/>
              <a:t>Streamline assignments and grading</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69" y="2188292"/>
            <a:ext cx="2786451" cy="18385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945" y="1037845"/>
            <a:ext cx="4543100" cy="3715069"/>
          </a:xfrm>
          <a:prstGeom prst="rect">
            <a:avLst/>
          </a:prstGeom>
        </p:spPr>
      </p:pic>
    </p:spTree>
    <p:extLst>
      <p:ext uri="{BB962C8B-B14F-4D97-AF65-F5344CB8AC3E}">
        <p14:creationId xmlns:p14="http://schemas.microsoft.com/office/powerpoint/2010/main" val="18445464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GapMinder</a:t>
            </a:r>
            <a:r>
              <a:rPr lang="en-US" dirty="0"/>
              <a:t> Projects</a:t>
            </a:r>
          </a:p>
        </p:txBody>
      </p:sp>
      <p:sp>
        <p:nvSpPr>
          <p:cNvPr id="3" name="Text Placeholder 2"/>
          <p:cNvSpPr>
            <a:spLocks noGrp="1"/>
          </p:cNvSpPr>
          <p:nvPr>
            <p:ph type="body" sz="quarter" idx="12"/>
          </p:nvPr>
        </p:nvSpPr>
        <p:spPr/>
        <p:txBody>
          <a:bodyPr/>
          <a:lstStyle/>
          <a:p>
            <a:r>
              <a:rPr lang="en-US" dirty="0"/>
              <a:t>EDA Project in SAS Part </a:t>
            </a:r>
            <a:r>
              <a:rPr lang="en-US" dirty="0" smtClean="0"/>
              <a:t>I</a:t>
            </a:r>
            <a:endParaRPr lang="en-US" dirty="0"/>
          </a:p>
        </p:txBody>
      </p:sp>
      <p:sp>
        <p:nvSpPr>
          <p:cNvPr id="5" name="Content Placeholder 3"/>
          <p:cNvSpPr>
            <a:spLocks noGrp="1"/>
          </p:cNvSpPr>
          <p:nvPr>
            <p:ph sz="quarter" idx="11"/>
          </p:nvPr>
        </p:nvSpPr>
        <p:spPr>
          <a:xfrm>
            <a:off x="626364" y="1016459"/>
            <a:ext cx="2995840" cy="3642853"/>
          </a:xfrm>
        </p:spPr>
        <p:txBody>
          <a:bodyPr>
            <a:normAutofit/>
          </a:bodyPr>
          <a:lstStyle/>
          <a:p>
            <a:r>
              <a:rPr lang="en-US" sz="1600" dirty="0" smtClean="0"/>
              <a:t>Students tasked with forming 6 research questions to answer using data on at least 12 variables from </a:t>
            </a:r>
            <a:r>
              <a:rPr lang="en-US" sz="1600" dirty="0" err="1" smtClean="0"/>
              <a:t>GapMinder</a:t>
            </a:r>
            <a:r>
              <a:rPr lang="en-US" sz="1600" dirty="0" smtClean="0"/>
              <a:t>.</a:t>
            </a:r>
            <a:endParaRPr lang="en-US" sz="1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0548" y="1016459"/>
            <a:ext cx="5083334" cy="370228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84" y="2191317"/>
            <a:ext cx="2820320" cy="616042"/>
          </a:xfrm>
          <a:prstGeom prst="rect">
            <a:avLst/>
          </a:prstGeom>
        </p:spPr>
      </p:pic>
    </p:spTree>
    <p:extLst>
      <p:ext uri="{BB962C8B-B14F-4D97-AF65-F5344CB8AC3E}">
        <p14:creationId xmlns:p14="http://schemas.microsoft.com/office/powerpoint/2010/main" val="159704805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GapMinder</a:t>
            </a:r>
            <a:r>
              <a:rPr lang="en-US" dirty="0"/>
              <a:t> Projects</a:t>
            </a:r>
          </a:p>
        </p:txBody>
      </p:sp>
      <p:sp>
        <p:nvSpPr>
          <p:cNvPr id="3" name="Text Placeholder 2"/>
          <p:cNvSpPr>
            <a:spLocks noGrp="1"/>
          </p:cNvSpPr>
          <p:nvPr>
            <p:ph type="body" sz="quarter" idx="12"/>
          </p:nvPr>
        </p:nvSpPr>
        <p:spPr/>
        <p:txBody>
          <a:bodyPr/>
          <a:lstStyle/>
          <a:p>
            <a:r>
              <a:rPr lang="en-US" dirty="0"/>
              <a:t>EDA Project in SAS Part </a:t>
            </a:r>
            <a:r>
              <a:rPr lang="en-US" dirty="0" smtClean="0"/>
              <a:t>II</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383" y="985192"/>
            <a:ext cx="4193611" cy="328004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4591" y="1151988"/>
            <a:ext cx="4409814" cy="3219434"/>
          </a:xfrm>
          <a:prstGeom prst="rect">
            <a:avLst/>
          </a:prstGeom>
        </p:spPr>
      </p:pic>
    </p:spTree>
    <p:extLst>
      <p:ext uri="{BB962C8B-B14F-4D97-AF65-F5344CB8AC3E}">
        <p14:creationId xmlns:p14="http://schemas.microsoft.com/office/powerpoint/2010/main" val="340484468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Text Placeholder 2"/>
          <p:cNvSpPr>
            <a:spLocks noGrp="1"/>
          </p:cNvSpPr>
          <p:nvPr>
            <p:ph type="body" sz="quarter" idx="12"/>
          </p:nvPr>
        </p:nvSpPr>
        <p:spPr/>
        <p:txBody>
          <a:bodyPr/>
          <a:lstStyle/>
          <a:p>
            <a:r>
              <a:rPr lang="en-US" dirty="0"/>
              <a:t>Part I: Ease of </a:t>
            </a:r>
            <a:r>
              <a:rPr lang="en-US" dirty="0" smtClean="0"/>
              <a:t>Use</a:t>
            </a:r>
            <a:endParaRPr lang="en-US" dirty="0"/>
          </a:p>
        </p:txBody>
      </p:sp>
      <p:sp>
        <p:nvSpPr>
          <p:cNvPr id="5" name="Content Placeholder 3"/>
          <p:cNvSpPr>
            <a:spLocks noGrp="1"/>
          </p:cNvSpPr>
          <p:nvPr>
            <p:ph sz="quarter" idx="11"/>
          </p:nvPr>
        </p:nvSpPr>
        <p:spPr>
          <a:xfrm>
            <a:off x="626364" y="1016459"/>
            <a:ext cx="7891272" cy="3642853"/>
          </a:xfrm>
        </p:spPr>
        <p:txBody>
          <a:bodyPr>
            <a:normAutofit lnSpcReduction="10000"/>
          </a:bodyPr>
          <a:lstStyle/>
          <a:p>
            <a:r>
              <a:rPr lang="en-US" dirty="0" smtClean="0"/>
              <a:t>From personal use to </a:t>
            </a:r>
            <a:r>
              <a:rPr lang="en-US" dirty="0" err="1" smtClean="0"/>
              <a:t>JupyterHub</a:t>
            </a:r>
            <a:r>
              <a:rPr lang="en-US" dirty="0" smtClean="0"/>
              <a:t> for organizations, </a:t>
            </a:r>
            <a:r>
              <a:rPr lang="en-US" dirty="0" err="1" smtClean="0"/>
              <a:t>Jupyter</a:t>
            </a:r>
            <a:r>
              <a:rPr lang="en-US" dirty="0" smtClean="0"/>
              <a:t> Notebooks make Statistical Computing easier to do AND share than every before!</a:t>
            </a:r>
          </a:p>
          <a:p>
            <a:endParaRPr lang="en-US" dirty="0" smtClean="0"/>
          </a:p>
          <a:p>
            <a:pPr marL="0" indent="0" algn="ctr">
              <a:buNone/>
            </a:pPr>
            <a:r>
              <a:rPr lang="en-US" sz="1800" b="1" i="1" dirty="0" smtClean="0"/>
              <a:t>“The need to minimize </a:t>
            </a:r>
            <a:r>
              <a:rPr lang="en-US" sz="1800" b="1" i="1" u="sng" dirty="0" smtClean="0"/>
              <a:t>thought-to-execution friction</a:t>
            </a:r>
            <a:r>
              <a:rPr lang="en-US" sz="1800" b="1" i="1" dirty="0" smtClean="0"/>
              <a:t> is probably the single biggest productivity requirement in corporate America.”</a:t>
            </a:r>
          </a:p>
          <a:p>
            <a:pPr marL="0" indent="0" algn="ctr">
              <a:buNone/>
            </a:pPr>
            <a:endParaRPr lang="en-US" sz="1800" b="1" i="1" dirty="0"/>
          </a:p>
          <a:p>
            <a:r>
              <a:rPr lang="en-US" dirty="0" err="1" smtClean="0"/>
              <a:t>Jupyter</a:t>
            </a:r>
            <a:r>
              <a:rPr lang="en-US" dirty="0" smtClean="0"/>
              <a:t> Notebooks let us take a GIANT leap toward achieving this when it comes to Data Science and Statistical Computing.</a:t>
            </a:r>
            <a:endParaRPr lang="en-US" dirty="0"/>
          </a:p>
        </p:txBody>
      </p:sp>
    </p:spTree>
    <p:extLst>
      <p:ext uri="{BB962C8B-B14F-4D97-AF65-F5344CB8AC3E}">
        <p14:creationId xmlns:p14="http://schemas.microsoft.com/office/powerpoint/2010/main" val="286807975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Text Placeholder 2"/>
          <p:cNvSpPr>
            <a:spLocks noGrp="1"/>
          </p:cNvSpPr>
          <p:nvPr>
            <p:ph type="body" sz="quarter" idx="12"/>
          </p:nvPr>
        </p:nvSpPr>
        <p:spPr/>
        <p:txBody>
          <a:bodyPr/>
          <a:lstStyle/>
          <a:p>
            <a:r>
              <a:rPr lang="en-US" dirty="0"/>
              <a:t>Part II: The Tool We Need and Deserve</a:t>
            </a:r>
          </a:p>
        </p:txBody>
      </p:sp>
      <p:sp>
        <p:nvSpPr>
          <p:cNvPr id="5" name="Content Placeholder 3"/>
          <p:cNvSpPr>
            <a:spLocks noGrp="1"/>
          </p:cNvSpPr>
          <p:nvPr>
            <p:ph sz="quarter" idx="11"/>
          </p:nvPr>
        </p:nvSpPr>
        <p:spPr>
          <a:xfrm>
            <a:off x="626364" y="1016459"/>
            <a:ext cx="7891272" cy="3642853"/>
          </a:xfrm>
        </p:spPr>
        <p:txBody>
          <a:bodyPr/>
          <a:lstStyle/>
          <a:p>
            <a:r>
              <a:rPr lang="en-US" dirty="0" err="1" smtClean="0"/>
              <a:t>Jupyter</a:t>
            </a:r>
            <a:r>
              <a:rPr lang="en-US" dirty="0" smtClean="0"/>
              <a:t> Notebook</a:t>
            </a:r>
          </a:p>
          <a:p>
            <a:pPr lvl="1"/>
            <a:r>
              <a:rPr lang="en-US" dirty="0" smtClean="0"/>
              <a:t>A single vehicle for live code, text and images. </a:t>
            </a:r>
          </a:p>
          <a:p>
            <a:pPr lvl="1"/>
            <a:r>
              <a:rPr lang="en-US" dirty="0" smtClean="0"/>
              <a:t>Dynamic documents that enhance Statistical Computing and Statistical Communication.</a:t>
            </a:r>
          </a:p>
          <a:p>
            <a:pPr lvl="1"/>
            <a:r>
              <a:rPr lang="en-US" dirty="0" smtClean="0"/>
              <a:t>Streamline the analytics process</a:t>
            </a:r>
          </a:p>
          <a:p>
            <a:pPr lvl="2"/>
            <a:r>
              <a:rPr lang="en-US" dirty="0" smtClean="0"/>
              <a:t>The color coding, formatting and organization of your favorite editor</a:t>
            </a:r>
          </a:p>
          <a:p>
            <a:pPr lvl="2"/>
            <a:r>
              <a:rPr lang="en-US" dirty="0" smtClean="0"/>
              <a:t>Report writing capabilities</a:t>
            </a:r>
          </a:p>
          <a:p>
            <a:pPr lvl="2"/>
            <a:r>
              <a:rPr lang="en-US" dirty="0" smtClean="0"/>
              <a:t>The integration and synthesis of these things into a single environment</a:t>
            </a:r>
            <a:endParaRPr lang="en-US" dirty="0"/>
          </a:p>
        </p:txBody>
      </p:sp>
    </p:spTree>
    <p:extLst>
      <p:ext uri="{BB962C8B-B14F-4D97-AF65-F5344CB8AC3E}">
        <p14:creationId xmlns:p14="http://schemas.microsoft.com/office/powerpoint/2010/main" val="16562870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Computing</a:t>
            </a:r>
          </a:p>
        </p:txBody>
      </p:sp>
      <p:sp>
        <p:nvSpPr>
          <p:cNvPr id="4" name="Content Placeholder 3"/>
          <p:cNvSpPr>
            <a:spLocks noGrp="1"/>
          </p:cNvSpPr>
          <p:nvPr>
            <p:ph sz="quarter" idx="11"/>
          </p:nvPr>
        </p:nvSpPr>
        <p:spPr/>
        <p:txBody>
          <a:bodyPr/>
          <a:lstStyle/>
          <a:p>
            <a:r>
              <a:rPr lang="en-US" dirty="0"/>
              <a:t>Where have we been?</a:t>
            </a:r>
          </a:p>
          <a:p>
            <a:r>
              <a:rPr lang="en-US" dirty="0"/>
              <a:t>Why do we need something better?</a:t>
            </a:r>
          </a:p>
          <a:p>
            <a:r>
              <a:rPr lang="en-US" dirty="0"/>
              <a:t>Project </a:t>
            </a:r>
            <a:r>
              <a:rPr lang="en-US" dirty="0" err="1"/>
              <a:t>Jupyter</a:t>
            </a:r>
            <a:r>
              <a:rPr lang="en-US" dirty="0"/>
              <a:t> is the tool we need (and deserve)!</a:t>
            </a:r>
          </a:p>
          <a:p>
            <a:r>
              <a:rPr lang="en-US" dirty="0"/>
              <a:t>What is Statistical Computing with </a:t>
            </a:r>
            <a:r>
              <a:rPr lang="en-US" dirty="0" err="1"/>
              <a:t>Jupyter</a:t>
            </a:r>
            <a:r>
              <a:rPr lang="en-US" dirty="0"/>
              <a:t> </a:t>
            </a:r>
            <a:r>
              <a:rPr lang="en-US" dirty="0" smtClean="0"/>
              <a:t>like</a:t>
            </a:r>
            <a:endParaRPr lang="en-US" dirty="0"/>
          </a:p>
          <a:p>
            <a:r>
              <a:rPr lang="en-US" dirty="0"/>
              <a:t>The future of Statistical Computing…</a:t>
            </a:r>
          </a:p>
          <a:p>
            <a:endParaRPr lang="en-US" dirty="0"/>
          </a:p>
        </p:txBody>
      </p:sp>
    </p:spTree>
    <p:extLst>
      <p:ext uri="{BB962C8B-B14F-4D97-AF65-F5344CB8AC3E}">
        <p14:creationId xmlns:p14="http://schemas.microsoft.com/office/powerpoint/2010/main" val="1641526817"/>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Use At…</a:t>
            </a:r>
          </a:p>
        </p:txBody>
      </p:sp>
      <p:sp>
        <p:nvSpPr>
          <p:cNvPr id="5" name="Text Placeholder 2"/>
          <p:cNvSpPr>
            <a:spLocks noGrp="1"/>
          </p:cNvSpPr>
          <p:nvPr>
            <p:ph type="body" sz="quarter" idx="12"/>
          </p:nvPr>
        </p:nvSpPr>
        <p:spPr>
          <a:xfrm flipH="1">
            <a:off x="714855" y="4327177"/>
            <a:ext cx="7891272" cy="274320"/>
          </a:xfrm>
        </p:spPr>
        <p:txBody>
          <a:bodyPr/>
          <a:lstStyle/>
          <a:p>
            <a:r>
              <a:rPr lang="en-US" dirty="0" smtClean="0"/>
              <a:t>To name a few.</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89" y="587455"/>
            <a:ext cx="7037930" cy="3642849"/>
          </a:xfrm>
          <a:prstGeom prst="rect">
            <a:avLst/>
          </a:prstGeom>
        </p:spPr>
      </p:pic>
    </p:spTree>
    <p:extLst>
      <p:ext uri="{BB962C8B-B14F-4D97-AF65-F5344CB8AC3E}">
        <p14:creationId xmlns:p14="http://schemas.microsoft.com/office/powerpoint/2010/main" val="24018404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a:t>
            </a:r>
          </a:p>
        </p:txBody>
      </p:sp>
      <p:sp>
        <p:nvSpPr>
          <p:cNvPr id="5" name="Content Placeholder 3"/>
          <p:cNvSpPr>
            <a:spLocks noGrp="1"/>
          </p:cNvSpPr>
          <p:nvPr>
            <p:ph sz="quarter" idx="11"/>
          </p:nvPr>
        </p:nvSpPr>
        <p:spPr/>
        <p:txBody>
          <a:bodyPr/>
          <a:lstStyle/>
          <a:p>
            <a:r>
              <a:rPr lang="en-US" dirty="0" smtClean="0"/>
              <a:t>Students and professionals need to be trained in and using </a:t>
            </a:r>
            <a:r>
              <a:rPr lang="en-US" i="1" dirty="0" smtClean="0"/>
              <a:t>the</a:t>
            </a:r>
            <a:r>
              <a:rPr lang="en-US" dirty="0" smtClean="0"/>
              <a:t> tool in Data Science and Analytics: </a:t>
            </a:r>
            <a:r>
              <a:rPr lang="en-US" dirty="0" err="1" smtClean="0"/>
              <a:t>Jupyter</a:t>
            </a:r>
            <a:r>
              <a:rPr lang="en-US" dirty="0" smtClean="0"/>
              <a:t> Notebooks.</a:t>
            </a:r>
          </a:p>
          <a:p>
            <a:pPr lvl="1"/>
            <a:r>
              <a:rPr lang="en-US" dirty="0" smtClean="0"/>
              <a:t>Increase efficiency, transparency and reproducibility</a:t>
            </a:r>
          </a:p>
          <a:p>
            <a:r>
              <a:rPr lang="en-US" dirty="0" smtClean="0"/>
              <a:t>Support for </a:t>
            </a:r>
            <a:r>
              <a:rPr lang="en-US" dirty="0" err="1" smtClean="0"/>
              <a:t>Jupyter</a:t>
            </a:r>
            <a:r>
              <a:rPr lang="en-US" dirty="0" smtClean="0"/>
              <a:t> Notebooks should and will continue to grow as society continues to become more data-driven.</a:t>
            </a:r>
          </a:p>
          <a:p>
            <a:pPr marL="0" indent="0">
              <a:buNone/>
            </a:pPr>
            <a:endParaRPr lang="en-US" dirty="0"/>
          </a:p>
        </p:txBody>
      </p:sp>
    </p:spTree>
    <p:extLst>
      <p:ext uri="{BB962C8B-B14F-4D97-AF65-F5344CB8AC3E}">
        <p14:creationId xmlns:p14="http://schemas.microsoft.com/office/powerpoint/2010/main" val="92102936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6" name="Content Placeholder 3"/>
          <p:cNvSpPr>
            <a:spLocks noGrp="1"/>
          </p:cNvSpPr>
          <p:nvPr>
            <p:ph sz="quarter" idx="11"/>
          </p:nvPr>
        </p:nvSpPr>
        <p:spPr>
          <a:xfrm>
            <a:off x="726652" y="1834700"/>
            <a:ext cx="7891272" cy="1839420"/>
          </a:xfrm>
        </p:spPr>
        <p:txBody>
          <a:bodyPr>
            <a:normAutofit/>
          </a:bodyPr>
          <a:lstStyle/>
          <a:p>
            <a:pPr marL="0" indent="0" algn="ctr">
              <a:buNone/>
            </a:pPr>
            <a:r>
              <a:rPr lang="en-US" sz="4800" dirty="0" smtClean="0"/>
              <a:t>Questions?</a:t>
            </a:r>
            <a:endParaRPr lang="en-US" sz="4800" dirty="0"/>
          </a:p>
        </p:txBody>
      </p:sp>
    </p:spTree>
    <p:extLst>
      <p:ext uri="{BB962C8B-B14F-4D97-AF65-F5344CB8AC3E}">
        <p14:creationId xmlns:p14="http://schemas.microsoft.com/office/powerpoint/2010/main" val="19628686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369046"/>
            <a:ext cx="9144000" cy="584775"/>
          </a:xfrm>
        </p:spPr>
        <p:txBody>
          <a:bodyPr/>
          <a:lstStyle/>
          <a:p>
            <a:r>
              <a:rPr lang="en-US" dirty="0"/>
              <a:t>Thank you!</a:t>
            </a:r>
          </a:p>
        </p:txBody>
      </p:sp>
      <p:sp>
        <p:nvSpPr>
          <p:cNvPr id="5" name="Text Placeholder 4"/>
          <p:cNvSpPr>
            <a:spLocks noGrp="1"/>
          </p:cNvSpPr>
          <p:nvPr>
            <p:ph type="body" sz="quarter" idx="10"/>
          </p:nvPr>
        </p:nvSpPr>
        <p:spPr>
          <a:xfrm>
            <a:off x="0" y="2019201"/>
            <a:ext cx="9144000" cy="1764842"/>
          </a:xfrm>
        </p:spPr>
        <p:txBody>
          <a:bodyPr/>
          <a:lstStyle/>
          <a:p>
            <a:r>
              <a:rPr lang="en-US" dirty="0"/>
              <a:t>Contact Information</a:t>
            </a:r>
            <a:r>
              <a:rPr lang="en-US"/>
              <a:t/>
            </a:r>
            <a:br>
              <a:rPr lang="en-US"/>
            </a:br>
            <a:r>
              <a:rPr lang="en-US" smtClean="0"/>
              <a:t>hglanz@calpoly.edu</a:t>
            </a:r>
            <a:endParaRPr lang="en-US" dirty="0"/>
          </a:p>
          <a:p>
            <a:endParaRPr lang="en-US" dirty="0"/>
          </a:p>
          <a:p>
            <a:r>
              <a:rPr lang="en-US" sz="3200" dirty="0">
                <a:latin typeface="+mj-lt"/>
                <a:ea typeface="+mj-ea"/>
                <a:cs typeface="+mj-cs"/>
              </a:rPr>
              <a:t>Reminder:</a:t>
            </a:r>
            <a:r>
              <a:rPr lang="en-US" dirty="0"/>
              <a:t/>
            </a:r>
            <a:br>
              <a:rPr lang="en-US" dirty="0"/>
            </a:br>
            <a:r>
              <a:rPr lang="en-US" dirty="0"/>
              <a:t>Complete your session survey in the conference mobile app. </a:t>
            </a:r>
          </a:p>
        </p:txBody>
      </p:sp>
    </p:spTree>
    <p:extLst>
      <p:ext uri="{BB962C8B-B14F-4D97-AF65-F5344CB8AC3E}">
        <p14:creationId xmlns:p14="http://schemas.microsoft.com/office/powerpoint/2010/main" val="80192199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678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Computing as an Undergraduate</a:t>
            </a:r>
          </a:p>
        </p:txBody>
      </p:sp>
      <p:sp>
        <p:nvSpPr>
          <p:cNvPr id="4" name="Text Placeholder 3"/>
          <p:cNvSpPr>
            <a:spLocks noGrp="1"/>
          </p:cNvSpPr>
          <p:nvPr>
            <p:ph type="body" sz="quarter" idx="12"/>
          </p:nvPr>
        </p:nvSpPr>
        <p:spPr/>
        <p:txBody>
          <a:bodyPr/>
          <a:lstStyle/>
          <a:p>
            <a:r>
              <a:rPr lang="en-US" dirty="0"/>
              <a:t>History Part </a:t>
            </a:r>
            <a:r>
              <a:rPr lang="en-US" dirty="0" smtClean="0"/>
              <a:t>I</a:t>
            </a:r>
            <a:endParaRPr lang="en-US" dirty="0"/>
          </a:p>
        </p:txBody>
      </p:sp>
      <p:pic>
        <p:nvPicPr>
          <p:cNvPr id="5" name="Content Placeholder 4" descr="MATH350Files.JPG"/>
          <p:cNvPicPr>
            <a:picLocks noChangeAspect="1"/>
          </p:cNvPicPr>
          <p:nvPr/>
        </p:nvPicPr>
        <p:blipFill>
          <a:blip r:embed="rId2" cstate="print"/>
          <a:stretch>
            <a:fillRect/>
          </a:stretch>
        </p:blipFill>
        <p:spPr>
          <a:xfrm>
            <a:off x="626364" y="914400"/>
            <a:ext cx="3851275" cy="1167544"/>
          </a:xfrm>
          <a:prstGeom prst="rect">
            <a:avLst/>
          </a:prstGeom>
        </p:spPr>
      </p:pic>
      <p:pic>
        <p:nvPicPr>
          <p:cNvPr id="6" name="Picture 5" descr="STAT331Files.JPG"/>
          <p:cNvPicPr>
            <a:picLocks noChangeAspect="1"/>
          </p:cNvPicPr>
          <p:nvPr/>
        </p:nvPicPr>
        <p:blipFill>
          <a:blip r:embed="rId3" cstate="print"/>
          <a:stretch>
            <a:fillRect/>
          </a:stretch>
        </p:blipFill>
        <p:spPr>
          <a:xfrm>
            <a:off x="626364" y="2949720"/>
            <a:ext cx="6038850" cy="1485900"/>
          </a:xfrm>
          <a:prstGeom prst="rect">
            <a:avLst/>
          </a:prstGeom>
        </p:spPr>
      </p:pic>
      <p:pic>
        <p:nvPicPr>
          <p:cNvPr id="7" name="Picture 6" descr="STAT330Files.JPG"/>
          <p:cNvPicPr>
            <a:picLocks noChangeAspect="1"/>
          </p:cNvPicPr>
          <p:nvPr/>
        </p:nvPicPr>
        <p:blipFill>
          <a:blip r:embed="rId4" cstate="print"/>
          <a:stretch>
            <a:fillRect/>
          </a:stretch>
        </p:blipFill>
        <p:spPr>
          <a:xfrm>
            <a:off x="3055481" y="1919586"/>
            <a:ext cx="5462155" cy="1571625"/>
          </a:xfrm>
          <a:prstGeom prst="rect">
            <a:avLst/>
          </a:prstGeom>
        </p:spPr>
      </p:pic>
    </p:spTree>
    <p:extLst>
      <p:ext uri="{BB962C8B-B14F-4D97-AF65-F5344CB8AC3E}">
        <p14:creationId xmlns:p14="http://schemas.microsoft.com/office/powerpoint/2010/main" val="16218913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Computing as a Graduate Student</a:t>
            </a:r>
          </a:p>
        </p:txBody>
      </p:sp>
      <p:sp>
        <p:nvSpPr>
          <p:cNvPr id="3" name="Text Placeholder 2"/>
          <p:cNvSpPr>
            <a:spLocks noGrp="1"/>
          </p:cNvSpPr>
          <p:nvPr>
            <p:ph type="body" sz="quarter" idx="12"/>
          </p:nvPr>
        </p:nvSpPr>
        <p:spPr/>
        <p:txBody>
          <a:bodyPr/>
          <a:lstStyle/>
          <a:p>
            <a:r>
              <a:rPr lang="en-US" dirty="0"/>
              <a:t>History Part </a:t>
            </a:r>
            <a:r>
              <a:rPr lang="en-US" dirty="0" smtClean="0"/>
              <a:t>II</a:t>
            </a:r>
            <a:endParaRPr lang="en-US" dirty="0"/>
          </a:p>
        </p:txBody>
      </p:sp>
      <p:sp>
        <p:nvSpPr>
          <p:cNvPr id="5" name="Content Placeholder 3"/>
          <p:cNvSpPr txBox="1">
            <a:spLocks/>
          </p:cNvSpPr>
          <p:nvPr/>
        </p:nvSpPr>
        <p:spPr>
          <a:xfrm>
            <a:off x="626364" y="2888673"/>
            <a:ext cx="3810554" cy="1770639"/>
          </a:xfrm>
          <a:prstGeom prst="rect">
            <a:avLst/>
          </a:prstGeom>
        </p:spPr>
        <p:txBody>
          <a:bodyPr vert="horz" wrap="square" lIns="91440" tIns="45720" rIns="91440" bIns="45720" rtlCol="0" anchor="t" anchorCtr="0">
            <a:normAutofit lnSpcReduction="10000"/>
          </a:bodyPr>
          <a:lstStyle>
            <a:lvl1pPr marL="182880" indent="-182880" algn="l" defTabSz="365760" rtl="0" eaLnBrk="1" latinLnBrk="0" hangingPunct="1">
              <a:lnSpc>
                <a:spcPct val="85000"/>
              </a:lnSpc>
              <a:spcBef>
                <a:spcPts val="800"/>
              </a:spcBef>
              <a:spcAft>
                <a:spcPts val="0"/>
              </a:spcAft>
              <a:buClr>
                <a:schemeClr val="tx2"/>
              </a:buClr>
              <a:buSzPct val="80000"/>
              <a:buFont typeface="Arial" pitchFamily="34" charset="0"/>
              <a:buChar char="•"/>
              <a:defRPr sz="28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24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Arial" charset="0"/>
              <a:buChar char="•"/>
              <a:defRPr sz="18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r>
              <a:rPr lang="en-US" smtClean="0"/>
              <a:t>R code &amp; C code</a:t>
            </a:r>
          </a:p>
          <a:p>
            <a:r>
              <a:rPr lang="en-US" smtClean="0"/>
              <a:t>LaTeX files</a:t>
            </a:r>
          </a:p>
          <a:p>
            <a:r>
              <a:rPr lang="en-US" smtClean="0"/>
              <a:t>Bibliography</a:t>
            </a:r>
          </a:p>
          <a:p>
            <a:r>
              <a:rPr lang="en-US" smtClean="0"/>
              <a:t>Image files</a:t>
            </a:r>
          </a:p>
          <a:p>
            <a:endParaRPr lang="en-US" dirty="0"/>
          </a:p>
        </p:txBody>
      </p:sp>
      <p:pic>
        <p:nvPicPr>
          <p:cNvPr id="6" name="Picture 5" descr="EMPaper-Files1.JPG"/>
          <p:cNvPicPr>
            <a:picLocks noChangeAspect="1"/>
          </p:cNvPicPr>
          <p:nvPr/>
        </p:nvPicPr>
        <p:blipFill>
          <a:blip r:embed="rId2" cstate="print"/>
          <a:stretch>
            <a:fillRect/>
          </a:stretch>
        </p:blipFill>
        <p:spPr>
          <a:xfrm>
            <a:off x="626364" y="914400"/>
            <a:ext cx="4762500" cy="1371600"/>
          </a:xfrm>
          <a:prstGeom prst="rect">
            <a:avLst/>
          </a:prstGeom>
        </p:spPr>
      </p:pic>
      <p:pic>
        <p:nvPicPr>
          <p:cNvPr id="7" name="Picture 6" descr="EMPaper-Files2.JPG"/>
          <p:cNvPicPr>
            <a:picLocks noChangeAspect="1"/>
          </p:cNvPicPr>
          <p:nvPr/>
        </p:nvPicPr>
        <p:blipFill>
          <a:blip r:embed="rId3" cstate="print"/>
          <a:stretch>
            <a:fillRect/>
          </a:stretch>
        </p:blipFill>
        <p:spPr>
          <a:xfrm>
            <a:off x="3978419" y="1849437"/>
            <a:ext cx="4886325" cy="2809875"/>
          </a:xfrm>
          <a:prstGeom prst="rect">
            <a:avLst/>
          </a:prstGeom>
        </p:spPr>
      </p:pic>
    </p:spTree>
    <p:extLst>
      <p:ext uri="{BB962C8B-B14F-4D97-AF65-F5344CB8AC3E}">
        <p14:creationId xmlns:p14="http://schemas.microsoft.com/office/powerpoint/2010/main" val="2641317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Computing in Industry</a:t>
            </a:r>
          </a:p>
        </p:txBody>
      </p:sp>
      <p:sp>
        <p:nvSpPr>
          <p:cNvPr id="3" name="Text Placeholder 2"/>
          <p:cNvSpPr>
            <a:spLocks noGrp="1"/>
          </p:cNvSpPr>
          <p:nvPr>
            <p:ph type="body" sz="quarter" idx="12"/>
          </p:nvPr>
        </p:nvSpPr>
        <p:spPr/>
        <p:txBody>
          <a:bodyPr/>
          <a:lstStyle/>
          <a:p>
            <a:r>
              <a:rPr lang="en-US" dirty="0"/>
              <a:t>History Part </a:t>
            </a:r>
            <a:r>
              <a:rPr lang="en-US" dirty="0" smtClean="0"/>
              <a:t>III</a:t>
            </a:r>
            <a:endParaRPr lang="en-US" dirty="0"/>
          </a:p>
        </p:txBody>
      </p:sp>
      <p:sp>
        <p:nvSpPr>
          <p:cNvPr id="5" name="Content Placeholder 3"/>
          <p:cNvSpPr txBox="1">
            <a:spLocks/>
          </p:cNvSpPr>
          <p:nvPr/>
        </p:nvSpPr>
        <p:spPr>
          <a:xfrm>
            <a:off x="626364" y="1016459"/>
            <a:ext cx="3779381" cy="3642853"/>
          </a:xfrm>
          <a:prstGeom prst="rect">
            <a:avLst/>
          </a:prstGeom>
        </p:spPr>
        <p:txBody>
          <a:bodyPr vert="horz" wrap="square" lIns="91440" tIns="45720" rIns="91440" bIns="45720" rtlCol="0" anchor="t" anchorCtr="0">
            <a:normAutofit lnSpcReduction="10000"/>
          </a:bodyPr>
          <a:lstStyle>
            <a:lvl1pPr marL="182880" indent="-182880" algn="l" defTabSz="365760" rtl="0" eaLnBrk="1" latinLnBrk="0" hangingPunct="1">
              <a:lnSpc>
                <a:spcPct val="85000"/>
              </a:lnSpc>
              <a:spcBef>
                <a:spcPts val="800"/>
              </a:spcBef>
              <a:spcAft>
                <a:spcPts val="0"/>
              </a:spcAft>
              <a:buClr>
                <a:schemeClr val="tx2"/>
              </a:buClr>
              <a:buSzPct val="80000"/>
              <a:buFont typeface="Arial" pitchFamily="34" charset="0"/>
              <a:buChar char="•"/>
              <a:defRPr sz="28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24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Arial" charset="0"/>
              <a:buChar char="•"/>
              <a:defRPr sz="18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r>
              <a:rPr lang="en-US" smtClean="0"/>
              <a:t>Same story!</a:t>
            </a:r>
          </a:p>
          <a:p>
            <a:pPr marL="640080" lvl="1" indent="-457200">
              <a:buFont typeface="+mj-lt"/>
              <a:buAutoNum type="arabicPeriod"/>
            </a:pPr>
            <a:r>
              <a:rPr lang="en-US" smtClean="0"/>
              <a:t>Clean, manipulate, manage data</a:t>
            </a:r>
          </a:p>
          <a:p>
            <a:pPr marL="640080" lvl="1" indent="-457200">
              <a:buFont typeface="+mj-lt"/>
              <a:buAutoNum type="arabicPeriod"/>
            </a:pPr>
            <a:r>
              <a:rPr lang="en-US" smtClean="0"/>
              <a:t>Summarize and visualize data</a:t>
            </a:r>
          </a:p>
          <a:p>
            <a:pPr marL="640080" lvl="1" indent="-457200">
              <a:buFont typeface="+mj-lt"/>
              <a:buAutoNum type="arabicPeriod"/>
            </a:pPr>
            <a:r>
              <a:rPr lang="en-US" smtClean="0"/>
              <a:t>Analyze and model data</a:t>
            </a:r>
          </a:p>
          <a:p>
            <a:pPr marL="640080" lvl="1" indent="-457200">
              <a:buFont typeface="+mj-lt"/>
              <a:buAutoNum type="arabicPeriod"/>
            </a:pPr>
            <a:r>
              <a:rPr lang="en-US" smtClean="0"/>
              <a:t>Synthesize and report</a:t>
            </a:r>
          </a:p>
          <a:p>
            <a:pPr marL="457200" indent="-457200">
              <a:buFont typeface="Arial" pitchFamily="34" charset="0"/>
              <a:buNone/>
            </a:pPr>
            <a:endParaRPr lang="en-US" smtClean="0"/>
          </a:p>
          <a:p>
            <a:pPr marL="457200" indent="-457200" algn="ctr">
              <a:buFont typeface="Arial" pitchFamily="34" charset="0"/>
              <a:buNone/>
            </a:pPr>
            <a:r>
              <a:rPr lang="en-US" b="1" i="1" smtClean="0"/>
              <a:t>“Some” assembly required…</a:t>
            </a:r>
          </a:p>
          <a:p>
            <a:pPr marL="457200" indent="-457200"/>
            <a:endParaRPr lang="en-US" smtClean="0"/>
          </a:p>
          <a:p>
            <a:pPr marL="457200" indent="-457200"/>
            <a:endParaRPr lang="en-US" dirty="0" smtClean="0"/>
          </a:p>
        </p:txBody>
      </p:sp>
      <p:pic>
        <p:nvPicPr>
          <p:cNvPr id="6" name="Picture 5" descr="its-friday-fuck-this-shit-mondays.jpg"/>
          <p:cNvPicPr>
            <a:picLocks noChangeAspect="1"/>
          </p:cNvPicPr>
          <p:nvPr/>
        </p:nvPicPr>
        <p:blipFill>
          <a:blip r:embed="rId2" cstate="print"/>
          <a:stretch>
            <a:fillRect/>
          </a:stretch>
        </p:blipFill>
        <p:spPr>
          <a:xfrm>
            <a:off x="5128276" y="1182591"/>
            <a:ext cx="2529824" cy="3476721"/>
          </a:xfrm>
          <a:prstGeom prst="rect">
            <a:avLst/>
          </a:prstGeom>
        </p:spPr>
      </p:pic>
    </p:spTree>
    <p:extLst>
      <p:ext uri="{BB962C8B-B14F-4D97-AF65-F5344CB8AC3E}">
        <p14:creationId xmlns:p14="http://schemas.microsoft.com/office/powerpoint/2010/main" val="26825696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Computing as an Educator</a:t>
            </a:r>
          </a:p>
        </p:txBody>
      </p:sp>
      <p:sp>
        <p:nvSpPr>
          <p:cNvPr id="3" name="Text Placeholder 2"/>
          <p:cNvSpPr>
            <a:spLocks noGrp="1"/>
          </p:cNvSpPr>
          <p:nvPr>
            <p:ph type="body" sz="quarter" idx="12"/>
          </p:nvPr>
        </p:nvSpPr>
        <p:spPr/>
        <p:txBody>
          <a:bodyPr/>
          <a:lstStyle/>
          <a:p>
            <a:r>
              <a:rPr lang="en-US" dirty="0"/>
              <a:t>History Part </a:t>
            </a:r>
            <a:r>
              <a:rPr lang="en-US" dirty="0" smtClean="0"/>
              <a:t>IV</a:t>
            </a:r>
            <a:endParaRPr lang="en-US" dirty="0"/>
          </a:p>
        </p:txBody>
      </p:sp>
      <p:sp>
        <p:nvSpPr>
          <p:cNvPr id="5" name="Content Placeholder 3"/>
          <p:cNvSpPr txBox="1">
            <a:spLocks/>
          </p:cNvSpPr>
          <p:nvPr/>
        </p:nvSpPr>
        <p:spPr>
          <a:xfrm>
            <a:off x="626364" y="1016459"/>
            <a:ext cx="3103972" cy="3642853"/>
          </a:xfrm>
          <a:prstGeom prst="rect">
            <a:avLst/>
          </a:prstGeom>
        </p:spPr>
        <p:txBody>
          <a:bodyPr vert="horz" wrap="square" lIns="91440" tIns="45720" rIns="91440" bIns="45720" rtlCol="0" anchor="t" anchorCtr="0">
            <a:normAutofit/>
          </a:bodyPr>
          <a:lstStyle>
            <a:lvl1pPr marL="182880" indent="-182880" algn="l" defTabSz="365760" rtl="0" eaLnBrk="1" latinLnBrk="0" hangingPunct="1">
              <a:lnSpc>
                <a:spcPct val="85000"/>
              </a:lnSpc>
              <a:spcBef>
                <a:spcPts val="800"/>
              </a:spcBef>
              <a:spcAft>
                <a:spcPts val="0"/>
              </a:spcAft>
              <a:buClr>
                <a:schemeClr val="tx2"/>
              </a:buClr>
              <a:buSzPct val="80000"/>
              <a:buFont typeface="Arial" pitchFamily="34" charset="0"/>
              <a:buChar char="•"/>
              <a:defRPr sz="28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24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Arial" charset="0"/>
              <a:buChar char="•"/>
              <a:defRPr sz="18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r>
              <a:rPr lang="en-US" smtClean="0"/>
              <a:t>Traditional lecture notes?</a:t>
            </a:r>
          </a:p>
          <a:p>
            <a:r>
              <a:rPr lang="en-US" smtClean="0"/>
              <a:t>Lecture videos?</a:t>
            </a:r>
          </a:p>
          <a:p>
            <a:r>
              <a:rPr lang="en-US" smtClean="0"/>
              <a:t>Snippets of code?</a:t>
            </a:r>
          </a:p>
          <a:p>
            <a:r>
              <a:rPr lang="en-US" smtClean="0"/>
              <a:t>Live demonstrations?</a:t>
            </a:r>
          </a:p>
          <a:p>
            <a:r>
              <a:rPr lang="en-US" smtClean="0"/>
              <a:t>Learn by doing?</a:t>
            </a:r>
            <a:endParaRPr lang="en-US" dirty="0"/>
          </a:p>
        </p:txBody>
      </p:sp>
      <p:pic>
        <p:nvPicPr>
          <p:cNvPr id="6" name="Picture 5" descr="SASTutorialPic.JPG"/>
          <p:cNvPicPr>
            <a:picLocks noChangeAspect="1"/>
          </p:cNvPicPr>
          <p:nvPr/>
        </p:nvPicPr>
        <p:blipFill>
          <a:blip r:embed="rId2" cstate="print"/>
          <a:stretch>
            <a:fillRect/>
          </a:stretch>
        </p:blipFill>
        <p:spPr>
          <a:xfrm>
            <a:off x="3985530" y="914400"/>
            <a:ext cx="4390841" cy="2326075"/>
          </a:xfrm>
          <a:prstGeom prst="rect">
            <a:avLst/>
          </a:prstGeom>
        </p:spPr>
      </p:pic>
      <p:pic>
        <p:nvPicPr>
          <p:cNvPr id="7" name="Picture 6" descr="littleSASbookpic.jpg"/>
          <p:cNvPicPr>
            <a:picLocks noChangeAspect="1"/>
          </p:cNvPicPr>
          <p:nvPr/>
        </p:nvPicPr>
        <p:blipFill>
          <a:blip r:embed="rId3" cstate="print"/>
          <a:stretch>
            <a:fillRect/>
          </a:stretch>
        </p:blipFill>
        <p:spPr>
          <a:xfrm>
            <a:off x="3730336" y="2667720"/>
            <a:ext cx="1659660" cy="1991591"/>
          </a:xfrm>
          <a:prstGeom prst="rect">
            <a:avLst/>
          </a:prstGeom>
        </p:spPr>
      </p:pic>
      <p:pic>
        <p:nvPicPr>
          <p:cNvPr id="8" name="Picture 7" descr="SASbyexamplepic.jpg"/>
          <p:cNvPicPr>
            <a:picLocks noChangeAspect="1"/>
          </p:cNvPicPr>
          <p:nvPr/>
        </p:nvPicPr>
        <p:blipFill>
          <a:blip r:embed="rId4" cstate="print"/>
          <a:stretch>
            <a:fillRect/>
          </a:stretch>
        </p:blipFill>
        <p:spPr>
          <a:xfrm>
            <a:off x="7324292" y="2667721"/>
            <a:ext cx="1660987" cy="1991591"/>
          </a:xfrm>
          <a:prstGeom prst="rect">
            <a:avLst/>
          </a:prstGeom>
        </p:spPr>
      </p:pic>
    </p:spTree>
    <p:extLst>
      <p:ext uri="{BB962C8B-B14F-4D97-AF65-F5344CB8AC3E}">
        <p14:creationId xmlns:p14="http://schemas.microsoft.com/office/powerpoint/2010/main" val="40527315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Computing as an Educator</a:t>
            </a:r>
          </a:p>
        </p:txBody>
      </p:sp>
      <p:sp>
        <p:nvSpPr>
          <p:cNvPr id="3" name="Text Placeholder 2"/>
          <p:cNvSpPr>
            <a:spLocks noGrp="1"/>
          </p:cNvSpPr>
          <p:nvPr>
            <p:ph type="body" sz="quarter" idx="12"/>
          </p:nvPr>
        </p:nvSpPr>
        <p:spPr/>
        <p:txBody>
          <a:bodyPr/>
          <a:lstStyle/>
          <a:p>
            <a:r>
              <a:rPr lang="en-US" dirty="0"/>
              <a:t>History Part </a:t>
            </a:r>
            <a:r>
              <a:rPr lang="en-US" dirty="0" smtClean="0"/>
              <a:t>V</a:t>
            </a:r>
            <a:endParaRPr lang="en-US" dirty="0"/>
          </a:p>
        </p:txBody>
      </p:sp>
      <p:sp>
        <p:nvSpPr>
          <p:cNvPr id="5" name="Content Placeholder 3"/>
          <p:cNvSpPr txBox="1">
            <a:spLocks/>
          </p:cNvSpPr>
          <p:nvPr/>
        </p:nvSpPr>
        <p:spPr>
          <a:xfrm>
            <a:off x="626364" y="1016459"/>
            <a:ext cx="3758600" cy="3642853"/>
          </a:xfrm>
          <a:prstGeom prst="rect">
            <a:avLst/>
          </a:prstGeom>
        </p:spPr>
        <p:txBody>
          <a:bodyPr vert="horz" wrap="square" lIns="91440" tIns="45720" rIns="91440" bIns="45720" rtlCol="0" anchor="t" anchorCtr="0">
            <a:normAutofit lnSpcReduction="10000"/>
          </a:bodyPr>
          <a:lstStyle>
            <a:lvl1pPr marL="182880" indent="-182880" algn="l" defTabSz="365760" rtl="0" eaLnBrk="1" latinLnBrk="0" hangingPunct="1">
              <a:lnSpc>
                <a:spcPct val="85000"/>
              </a:lnSpc>
              <a:spcBef>
                <a:spcPts val="800"/>
              </a:spcBef>
              <a:spcAft>
                <a:spcPts val="0"/>
              </a:spcAft>
              <a:buClr>
                <a:schemeClr val="tx2"/>
              </a:buClr>
              <a:buSzPct val="80000"/>
              <a:buFont typeface="Arial" pitchFamily="34" charset="0"/>
              <a:buChar char="•"/>
              <a:defRPr sz="28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24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Arial" charset="0"/>
              <a:buChar char="•"/>
              <a:defRPr sz="18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r>
              <a:rPr lang="en-US" smtClean="0"/>
              <a:t>Lab construction ≈ Report/Memo</a:t>
            </a:r>
          </a:p>
          <a:p>
            <a:pPr lvl="1"/>
            <a:r>
              <a:rPr lang="en-US" smtClean="0"/>
              <a:t>Many components</a:t>
            </a:r>
          </a:p>
          <a:p>
            <a:pPr lvl="1"/>
            <a:r>
              <a:rPr lang="en-US" smtClean="0"/>
              <a:t>Synthesis of exploration and work</a:t>
            </a:r>
          </a:p>
          <a:p>
            <a:r>
              <a:rPr lang="en-US" smtClean="0"/>
              <a:t>Lab completion ≈ Report writing</a:t>
            </a:r>
          </a:p>
          <a:p>
            <a:pPr lvl="1"/>
            <a:r>
              <a:rPr lang="en-US" smtClean="0"/>
              <a:t>“Stream of conscious”</a:t>
            </a:r>
          </a:p>
          <a:p>
            <a:pPr lvl="1"/>
            <a:r>
              <a:rPr lang="en-US" smtClean="0"/>
              <a:t>Formatting/organization</a:t>
            </a:r>
          </a:p>
          <a:p>
            <a:pPr lvl="1"/>
            <a:r>
              <a:rPr lang="en-US" smtClean="0"/>
              <a:t>Commenting</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8718" y="2927288"/>
            <a:ext cx="2624959" cy="173202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98" y="720090"/>
            <a:ext cx="3344701" cy="2488790"/>
          </a:xfrm>
          <a:prstGeom prst="rect">
            <a:avLst/>
          </a:prstGeom>
        </p:spPr>
      </p:pic>
    </p:spTree>
    <p:extLst>
      <p:ext uri="{BB962C8B-B14F-4D97-AF65-F5344CB8AC3E}">
        <p14:creationId xmlns:p14="http://schemas.microsoft.com/office/powerpoint/2010/main" val="3738358695"/>
      </p:ext>
    </p:extLst>
  </p:cSld>
  <p:clrMapOvr>
    <a:masterClrMapping/>
  </p:clrMapOvr>
  <p:transition>
    <p:fade/>
  </p:transition>
</p:sld>
</file>

<file path=ppt/theme/theme1.xml><?xml version="1.0" encoding="utf-8"?>
<a:theme xmlns:a="http://schemas.openxmlformats.org/drawingml/2006/main" name="SAS Global Forum">
  <a:themeElements>
    <a:clrScheme name="Custom 4">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SAS-External-16x9" id="{C1EFCE6E-4A51-8F45-86D3-D8C239ACF85F}" vid="{C711A0A3-BFA7-1C4B-88B4-5E2549CF554C}"/>
    </a:ext>
  </a:extLst>
</a:theme>
</file>

<file path=ppt/theme/theme2.xml><?xml version="1.0" encoding="utf-8"?>
<a:theme xmlns:a="http://schemas.openxmlformats.org/drawingml/2006/main" name="Office Them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Presentation-Fonts">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Presentation-Fonts">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opic xmlns="7293601a-3189-41db-ac3d-c7840569b632">Content: Paper Management</Topic>
  </documentManagement>
</p:properties>
</file>

<file path=customXml/item3.xml><?xml version="1.0" encoding="utf-8"?>
<?mso-contentType ?>
<customXsn xmlns="http://schemas.microsoft.com/office/2006/metadata/customXsn">
  <xsnLocation/>
  <cached>True</cached>
  <openByDefault>True</openByDefault>
  <xsnScope/>
</customXsn>
</file>

<file path=customXml/item4.xml><?xml version="1.0" encoding="utf-8"?>
<ct:contentTypeSchema xmlns:ct="http://schemas.microsoft.com/office/2006/metadata/contentType" xmlns:ma="http://schemas.microsoft.com/office/2006/metadata/properties/metaAttributes" ct:_="" ma:_="" ma:contentTypeName="Document" ma:contentTypeID="0x010100DE04DC75CAFF414A8C4A1B3CC4775344" ma:contentTypeVersion="4" ma:contentTypeDescription="Create a new document." ma:contentTypeScope="" ma:versionID="b8bc17ba2cf5a500b78d2654ce142c88">
  <xsd:schema xmlns:xsd="http://www.w3.org/2001/XMLSchema" xmlns:xs="http://www.w3.org/2001/XMLSchema" xmlns:p="http://schemas.microsoft.com/office/2006/metadata/properties" xmlns:ns2="7293601a-3189-41db-ac3d-c7840569b632" targetNamespace="http://schemas.microsoft.com/office/2006/metadata/properties" ma:root="true" ma:fieldsID="515323e4f9a5db802580bf14195e70ee" ns2:_="">
    <xsd:import namespace="7293601a-3189-41db-ac3d-c7840569b632"/>
    <xsd:element name="properties">
      <xsd:complexType>
        <xsd:sequence>
          <xsd:element name="documentManagement">
            <xsd:complexType>
              <xsd:all>
                <xsd:element ref="ns2:Topi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93601a-3189-41db-ac3d-c7840569b632" elementFormDefault="qualified">
    <xsd:import namespace="http://schemas.microsoft.com/office/2006/documentManagement/types"/>
    <xsd:import namespace="http://schemas.microsoft.com/office/infopath/2007/PartnerControls"/>
    <xsd:element name="Topic" ma:index="8" nillable="true" ma:displayName="Topic" ma:format="Dropdown" ma:internalName="Topic">
      <xsd:simpleType>
        <xsd:restriction base="dms:Choice">
          <xsd:enumeration value="Agenda"/>
          <xsd:enumeration value="Budget"/>
          <xsd:enumeration value="CADs"/>
          <xsd:enumeration value="Communications: External"/>
          <xsd:enumeration value="Communications: Internal"/>
          <xsd:enumeration value="Conference Committee Meetings"/>
          <xsd:enumeration value="Content: Call for Papers"/>
          <xsd:enumeration value="Content: Editorial Review Board"/>
          <xsd:enumeration value="Content: Executive Program"/>
          <xsd:enumeration value="Content: Paper Management"/>
          <xsd:enumeration value="Content: Schedule"/>
          <xsd:enumeration value="Content: Speaker Agreements"/>
          <xsd:enumeration value="Contracts"/>
          <xsd:enumeration value="FAQ - SAS GF"/>
          <xsd:enumeration value="IT"/>
          <xsd:enumeration value="Logistics: Catering"/>
          <xsd:enumeration value="Logistics: General"/>
          <xsd:enumeration value="Logistics: Space Planning"/>
          <xsd:enumeration value="Marketing"/>
          <xsd:enumeration value="Phone Numbers"/>
          <xsd:enumeration value="Photos"/>
          <xsd:enumeration value="Presentations"/>
          <xsd:enumeration value="Project Management"/>
          <xsd:enumeration value="Registration"/>
          <xsd:enumeration value="Shipping"/>
          <xsd:enumeration value="Signage"/>
          <xsd:enumeration value="Social Media"/>
          <xsd:enumeration value="Sponsorships"/>
          <xsd:enumeration value="Staffing"/>
          <xsd:enumeration value="Student/Faculty Programs"/>
          <xsd:enumeration value="Survey"/>
          <xsd:enumeration value="Team Meetings"/>
          <xsd:enumeration value="The Quad - General"/>
          <xsd:enumeration value="The Quad - Paperwork"/>
          <xsd:enumeration value="The Quad - Presentations"/>
          <xsd:enumeration value="The Quad - R&amp;D Pod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9C88CB-C2EC-4C20-AB76-084EFC5912D7}">
  <ds:schemaRefs>
    <ds:schemaRef ds:uri="http://schemas.microsoft.com/sharepoint/v3/contenttype/forms"/>
  </ds:schemaRefs>
</ds:datastoreItem>
</file>

<file path=customXml/itemProps2.xml><?xml version="1.0" encoding="utf-8"?>
<ds:datastoreItem xmlns:ds="http://schemas.openxmlformats.org/officeDocument/2006/customXml" ds:itemID="{B654BA59-11B7-4EA2-9028-4799AC791E57}">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7293601a-3189-41db-ac3d-c7840569b632"/>
    <ds:schemaRef ds:uri="http://www.w3.org/XML/1998/namespace"/>
  </ds:schemaRefs>
</ds:datastoreItem>
</file>

<file path=customXml/itemProps3.xml><?xml version="1.0" encoding="utf-8"?>
<ds:datastoreItem xmlns:ds="http://schemas.openxmlformats.org/officeDocument/2006/customXml" ds:itemID="{B9426F5E-8D3E-42EB-883B-0984B7547985}">
  <ds:schemaRefs>
    <ds:schemaRef ds:uri="http://schemas.microsoft.com/office/2006/metadata/customXsn"/>
  </ds:schemaRefs>
</ds:datastoreItem>
</file>

<file path=customXml/itemProps4.xml><?xml version="1.0" encoding="utf-8"?>
<ds:datastoreItem xmlns:ds="http://schemas.openxmlformats.org/officeDocument/2006/customXml" ds:itemID="{0D3A8B6D-877F-4DB2-9CB7-1FEC3FCCEB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93601a-3189-41db-ac3d-c7840569b6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SAS-External-16x9</Template>
  <TotalTime>0</TotalTime>
  <Words>1015</Words>
  <Application>Microsoft Office PowerPoint</Application>
  <PresentationFormat>On-screen Show (16:9)</PresentationFormat>
  <Paragraphs>180</Paragraphs>
  <Slides>44</Slides>
  <Notes>1</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SAS Global Forum</vt:lpstr>
      <vt:lpstr>PowerPoint Presentation</vt:lpstr>
      <vt:lpstr>Hunter Glanz</vt:lpstr>
      <vt:lpstr>Stepping Up Your SAS® Game with Jupyter Notebooks</vt:lpstr>
      <vt:lpstr>Statistical Computing</vt:lpstr>
      <vt:lpstr>Statistical Computing as an Undergraduate</vt:lpstr>
      <vt:lpstr>Statistical Computing as a Graduate Student</vt:lpstr>
      <vt:lpstr>Statistical Computing in Industry</vt:lpstr>
      <vt:lpstr>Statistical Computing as an Educator</vt:lpstr>
      <vt:lpstr>Statistical Computing as an Educator</vt:lpstr>
      <vt:lpstr>Current Deficiencies</vt:lpstr>
      <vt:lpstr>Does Anything Out There Work?</vt:lpstr>
      <vt:lpstr>Nothing Addresses Our Needs</vt:lpstr>
      <vt:lpstr>Capabilities of Ideal Tool</vt:lpstr>
      <vt:lpstr>Jupyter Project</vt:lpstr>
      <vt:lpstr>Jupyter Project</vt:lpstr>
      <vt:lpstr>Jupyter Project</vt:lpstr>
      <vt:lpstr>Project Jupyter</vt:lpstr>
      <vt:lpstr>Project Jupyter</vt:lpstr>
      <vt:lpstr>Project Jupyter</vt:lpstr>
      <vt:lpstr>Project Jupyter</vt:lpstr>
      <vt:lpstr>Jupyter Project</vt:lpstr>
      <vt:lpstr>Project Jupyter</vt:lpstr>
      <vt:lpstr>Project Jupyter</vt:lpstr>
      <vt:lpstr>Project Jupyter</vt:lpstr>
      <vt:lpstr>Usage in Publishing</vt:lpstr>
      <vt:lpstr>Usage in Curriculum</vt:lpstr>
      <vt:lpstr>Usage in Data Journalism</vt:lpstr>
      <vt:lpstr>Usage in Commerical Products</vt:lpstr>
      <vt:lpstr>Project Jupyter</vt:lpstr>
      <vt:lpstr>Project Jupyter</vt:lpstr>
      <vt:lpstr>Statistical Computing with Jupyter</vt:lpstr>
      <vt:lpstr>Statistical Computing with Jupyter</vt:lpstr>
      <vt:lpstr>Statistical Computing with Jupyter</vt:lpstr>
      <vt:lpstr>Statistical Computing with Jupyter</vt:lpstr>
      <vt:lpstr>Statistical Computing with Jupyter</vt:lpstr>
      <vt:lpstr>GapMinder Projects</vt:lpstr>
      <vt:lpstr>GapMinder Projects</vt:lpstr>
      <vt:lpstr>Conclusions</vt:lpstr>
      <vt:lpstr>Conclusions</vt:lpstr>
      <vt:lpstr>In Use At…</vt:lpstr>
      <vt:lpstr>Recommendations</vt:lpstr>
      <vt:lpstr>Thank You</vt:lpstr>
      <vt:lpstr>Thank you!</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Template_Users Program</dc:title>
  <dc:creator/>
  <cp:lastModifiedBy/>
  <cp:revision>1</cp:revision>
  <dcterms:created xsi:type="dcterms:W3CDTF">2017-01-12T19:36:50Z</dcterms:created>
  <dcterms:modified xsi:type="dcterms:W3CDTF">2019-07-20T05:00:26Z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0x010100DE04DC75CAFF414A8C4A1B3CC4775344</vt:lpwstr>
  </property>
</Properties>
</file>